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79" r:id="rId2"/>
    <p:sldId id="258" r:id="rId3"/>
    <p:sldId id="259" r:id="rId4"/>
    <p:sldId id="262" r:id="rId5"/>
    <p:sldId id="278" r:id="rId6"/>
    <p:sldId id="261" r:id="rId7"/>
    <p:sldId id="263" r:id="rId8"/>
    <p:sldId id="264" r:id="rId9"/>
    <p:sldId id="277" r:id="rId10"/>
    <p:sldId id="265" r:id="rId11"/>
    <p:sldId id="266" r:id="rId12"/>
    <p:sldId id="267" r:id="rId13"/>
    <p:sldId id="269" r:id="rId14"/>
    <p:sldId id="270" r:id="rId15"/>
    <p:sldId id="276" r:id="rId16"/>
    <p:sldId id="271" r:id="rId17"/>
    <p:sldId id="272" r:id="rId18"/>
    <p:sldId id="273" r:id="rId19"/>
    <p:sldId id="274" r:id="rId20"/>
    <p:sldId id="275" r:id="rId21"/>
    <p:sldId id="280" r:id="rId22"/>
    <p:sldId id="283" r:id="rId23"/>
    <p:sldId id="284" r:id="rId24"/>
    <p:sldId id="282" r:id="rId25"/>
    <p:sldId id="281" r:id="rId26"/>
    <p:sldId id="287" r:id="rId27"/>
    <p:sldId id="285" r:id="rId28"/>
    <p:sldId id="286" r:id="rId29"/>
    <p:sldId id="288" r:id="rId30"/>
    <p:sldId id="289" r:id="rId31"/>
    <p:sldId id="29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3" autoAdjust="0"/>
    <p:restoredTop sz="90959" autoAdjust="0"/>
  </p:normalViewPr>
  <p:slideViewPr>
    <p:cSldViewPr snapToGrid="0">
      <p:cViewPr varScale="1">
        <p:scale>
          <a:sx n="66" d="100"/>
          <a:sy n="66" d="100"/>
        </p:scale>
        <p:origin x="472"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E57836-1600-42FD-901D-1E63198D53CE}" type="doc">
      <dgm:prSet loTypeId="urn:microsoft.com/office/officeart/2008/layout/HalfCircleOrganizationChart" loCatId="hierarchy" qsTypeId="urn:microsoft.com/office/officeart/2005/8/quickstyle/simple1" qsCatId="simple" csTypeId="urn:microsoft.com/office/officeart/2005/8/colors/accent3_1" csCatId="accent3" phldr="1"/>
      <dgm:spPr/>
      <dgm:t>
        <a:bodyPr/>
        <a:lstStyle/>
        <a:p>
          <a:endParaRPr lang="en-US"/>
        </a:p>
      </dgm:t>
    </dgm:pt>
    <dgm:pt modelId="{4BC88B85-B41E-4C74-9C39-AFDCEA67EF95}">
      <dgm:prSet phldrT="[Text]" custT="1"/>
      <dgm:spPr>
        <a:xfrm>
          <a:off x="3491942" y="158941"/>
          <a:ext cx="1758110" cy="562595"/>
        </a:xfrm>
        <a:prstGeom prst="rect">
          <a:avLst/>
        </a:prstGeom>
        <a:noFill/>
        <a:ln w="12700" cap="flat" cmpd="sng" algn="ctr">
          <a:noFill/>
          <a:prstDash val="solid"/>
          <a:miter lim="800000"/>
        </a:ln>
        <a:effectLst/>
        <a:sp3d/>
      </dgm:spPr>
      <dgm:t>
        <a:bodyPr/>
        <a:lstStyle/>
        <a:p>
          <a:pPr>
            <a:buNone/>
          </a:pPr>
          <a:r>
            <a:rPr lang="en-US" sz="1400" b="1" dirty="0">
              <a:solidFill>
                <a:srgbClr val="000000">
                  <a:hueOff val="0"/>
                  <a:satOff val="0"/>
                  <a:lumOff val="0"/>
                  <a:alphaOff val="0"/>
                </a:srgbClr>
              </a:solidFill>
              <a:latin typeface="Arial"/>
              <a:ea typeface="+mn-ea"/>
              <a:cs typeface="+mn-cs"/>
            </a:rPr>
            <a:t>Intelligent Agents</a:t>
          </a:r>
        </a:p>
      </dgm:t>
    </dgm:pt>
    <dgm:pt modelId="{B23233B9-0480-4A6A-A573-7B891B6CD4B4}" type="parTrans" cxnId="{4A9957DE-3D31-4C01-ACAD-B09CB16F5919}">
      <dgm:prSet/>
      <dgm:spPr/>
      <dgm:t>
        <a:bodyPr/>
        <a:lstStyle/>
        <a:p>
          <a:endParaRPr lang="en-US" sz="1400"/>
        </a:p>
      </dgm:t>
    </dgm:pt>
    <dgm:pt modelId="{EBA06903-C62B-49D5-BF85-38DC89FD45CE}" type="sibTrans" cxnId="{4A9957DE-3D31-4C01-ACAD-B09CB16F5919}">
      <dgm:prSet/>
      <dgm:spPr/>
      <dgm:t>
        <a:bodyPr/>
        <a:lstStyle/>
        <a:p>
          <a:endParaRPr lang="en-US" sz="1400"/>
        </a:p>
      </dgm:t>
    </dgm:pt>
    <dgm:pt modelId="{66672F64-A77C-40F2-81D8-64834B391684}">
      <dgm:prSet phldrT="[Text]" custT="1"/>
      <dgm:spPr>
        <a:xfrm>
          <a:off x="304489" y="1407199"/>
          <a:ext cx="1758110" cy="562595"/>
        </a:xfrm>
        <a:prstGeom prst="rect">
          <a:avLst/>
        </a:prstGeom>
        <a:noFill/>
        <a:ln w="12700" cap="flat" cmpd="sng" algn="ctr">
          <a:noFill/>
          <a:prstDash val="solid"/>
          <a:miter lim="800000"/>
        </a:ln>
        <a:effectLst/>
        <a:sp3d/>
      </dgm:spPr>
      <dgm:t>
        <a:bodyPr/>
        <a:lstStyle/>
        <a:p>
          <a:pPr>
            <a:buNone/>
          </a:pPr>
          <a:r>
            <a:rPr lang="en-US" sz="1400" b="1" dirty="0">
              <a:solidFill>
                <a:srgbClr val="000000">
                  <a:hueOff val="0"/>
                  <a:satOff val="0"/>
                  <a:lumOff val="0"/>
                  <a:alphaOff val="0"/>
                </a:srgbClr>
              </a:solidFill>
              <a:latin typeface="Arial"/>
              <a:ea typeface="+mn-ea"/>
              <a:cs typeface="+mn-cs"/>
            </a:rPr>
            <a:t>Virtual Assistants for Personal Computing </a:t>
          </a:r>
        </a:p>
      </dgm:t>
    </dgm:pt>
    <dgm:pt modelId="{63F8A419-904D-4799-978B-5FABEDD033FD}" type="parTrans" cxnId="{D4E71CE2-14A7-4755-B279-49E4848EB402}">
      <dgm:prSet/>
      <dgm:spPr>
        <a:xfrm>
          <a:off x="1183544" y="879766"/>
          <a:ext cx="3187453" cy="369203"/>
        </a:xfrm>
        <a:custGeom>
          <a:avLst/>
          <a:gdLst/>
          <a:ahLst/>
          <a:cxnLst/>
          <a:rect l="0" t="0" r="0" b="0"/>
          <a:pathLst>
            <a:path>
              <a:moveTo>
                <a:pt x="2898175" y="0"/>
              </a:moveTo>
              <a:lnTo>
                <a:pt x="2898175" y="167847"/>
              </a:lnTo>
              <a:lnTo>
                <a:pt x="0" y="167847"/>
              </a:lnTo>
              <a:lnTo>
                <a:pt x="0" y="335695"/>
              </a:lnTo>
            </a:path>
          </a:pathLst>
        </a:custGeom>
        <a:noFill/>
        <a:ln w="25400" cap="flat" cmpd="sng" algn="ctr">
          <a:solidFill>
            <a:srgbClr val="00BBEE">
              <a:shade val="60000"/>
              <a:hueOff val="0"/>
              <a:satOff val="0"/>
              <a:lumOff val="0"/>
              <a:alphaOff val="0"/>
            </a:srgbClr>
          </a:solidFill>
          <a:prstDash val="solid"/>
          <a:miter lim="800000"/>
        </a:ln>
        <a:effectLst/>
      </dgm:spPr>
      <dgm:t>
        <a:bodyPr/>
        <a:lstStyle/>
        <a:p>
          <a:endParaRPr lang="en-US" sz="1400"/>
        </a:p>
      </dgm:t>
    </dgm:pt>
    <dgm:pt modelId="{924C177F-6416-4A47-AA75-9F9472932A70}" type="sibTrans" cxnId="{D4E71CE2-14A7-4755-B279-49E4848EB402}">
      <dgm:prSet/>
      <dgm:spPr/>
      <dgm:t>
        <a:bodyPr/>
        <a:lstStyle/>
        <a:p>
          <a:endParaRPr lang="en-US" sz="1400"/>
        </a:p>
      </dgm:t>
    </dgm:pt>
    <dgm:pt modelId="{AD67394F-EF61-4C00-9BB3-716FE66F7E2F}">
      <dgm:prSet phldrT="[Text]" custT="1"/>
      <dgm:spPr>
        <a:xfrm>
          <a:off x="3491942" y="1407199"/>
          <a:ext cx="1758110" cy="562595"/>
        </a:xfrm>
        <a:prstGeom prst="rect">
          <a:avLst/>
        </a:prstGeom>
        <a:noFill/>
        <a:ln w="12700" cap="flat" cmpd="sng" algn="ctr">
          <a:noFill/>
          <a:prstDash val="solid"/>
          <a:miter lim="800000"/>
        </a:ln>
        <a:effectLst/>
        <a:sp3d/>
      </dgm:spPr>
      <dgm:t>
        <a:bodyPr/>
        <a:lstStyle/>
        <a:p>
          <a:pPr>
            <a:buNone/>
          </a:pPr>
          <a:r>
            <a:rPr lang="en-US" sz="1400" b="1" dirty="0">
              <a:solidFill>
                <a:srgbClr val="000000">
                  <a:hueOff val="0"/>
                  <a:satOff val="0"/>
                  <a:lumOff val="0"/>
                  <a:alphaOff val="0"/>
                </a:srgbClr>
              </a:solidFill>
              <a:latin typeface="Arial"/>
              <a:ea typeface="+mn-ea"/>
              <a:cs typeface="+mn-cs"/>
            </a:rPr>
            <a:t>Natural Language Question Answering</a:t>
          </a:r>
        </a:p>
      </dgm:t>
    </dgm:pt>
    <dgm:pt modelId="{C4C139A3-1125-45E6-BA98-F5059B0BAF6D}" type="parTrans" cxnId="{68EB2BF3-6664-4E37-84D4-8F596C0C8486}">
      <dgm:prSet/>
      <dgm:spPr>
        <a:xfrm>
          <a:off x="4325277" y="879766"/>
          <a:ext cx="91440" cy="369203"/>
        </a:xfrm>
        <a:custGeom>
          <a:avLst/>
          <a:gdLst/>
          <a:ahLst/>
          <a:cxnLst/>
          <a:rect l="0" t="0" r="0" b="0"/>
          <a:pathLst>
            <a:path>
              <a:moveTo>
                <a:pt x="45720" y="0"/>
              </a:moveTo>
              <a:lnTo>
                <a:pt x="45720" y="335695"/>
              </a:lnTo>
            </a:path>
          </a:pathLst>
        </a:custGeom>
        <a:noFill/>
        <a:ln w="25400" cap="flat" cmpd="sng" algn="ctr">
          <a:solidFill>
            <a:srgbClr val="00BBEE">
              <a:shade val="60000"/>
              <a:hueOff val="0"/>
              <a:satOff val="0"/>
              <a:lumOff val="0"/>
              <a:alphaOff val="0"/>
            </a:srgbClr>
          </a:solidFill>
          <a:prstDash val="solid"/>
          <a:miter lim="800000"/>
        </a:ln>
        <a:effectLst/>
      </dgm:spPr>
      <dgm:t>
        <a:bodyPr/>
        <a:lstStyle/>
        <a:p>
          <a:endParaRPr lang="en-US" sz="1400"/>
        </a:p>
      </dgm:t>
    </dgm:pt>
    <dgm:pt modelId="{CEDA952E-015C-47ED-B53B-F309A6D23418}" type="sibTrans" cxnId="{68EB2BF3-6664-4E37-84D4-8F596C0C8486}">
      <dgm:prSet/>
      <dgm:spPr/>
      <dgm:t>
        <a:bodyPr/>
        <a:lstStyle/>
        <a:p>
          <a:endParaRPr lang="en-US" sz="1400"/>
        </a:p>
      </dgm:t>
    </dgm:pt>
    <dgm:pt modelId="{2A79C0A6-0032-400D-B4A1-FF59246B5F92}">
      <dgm:prSet phldrT="[Text]" custT="1"/>
      <dgm:spPr>
        <a:xfrm>
          <a:off x="6750072" y="1407199"/>
          <a:ext cx="1758110" cy="562595"/>
        </a:xfrm>
        <a:prstGeom prst="rect">
          <a:avLst/>
        </a:prstGeom>
        <a:noFill/>
        <a:ln w="12700" cap="flat" cmpd="sng" algn="ctr">
          <a:noFill/>
          <a:prstDash val="solid"/>
          <a:miter lim="800000"/>
        </a:ln>
        <a:effectLst/>
        <a:sp3d/>
      </dgm:spPr>
      <dgm:t>
        <a:bodyPr/>
        <a:lstStyle/>
        <a:p>
          <a:pPr>
            <a:buNone/>
          </a:pPr>
          <a:r>
            <a:rPr lang="en-US" sz="1400" b="1" dirty="0">
              <a:solidFill>
                <a:srgbClr val="000000">
                  <a:hueOff val="0"/>
                  <a:satOff val="0"/>
                  <a:lumOff val="0"/>
                  <a:alphaOff val="0"/>
                </a:srgbClr>
              </a:solidFill>
              <a:latin typeface="Arial"/>
              <a:ea typeface="+mn-ea"/>
              <a:cs typeface="+mn-cs"/>
            </a:rPr>
            <a:t>Virtual Service-Desk Assistant</a:t>
          </a:r>
        </a:p>
      </dgm:t>
    </dgm:pt>
    <dgm:pt modelId="{D998C9C7-B8E1-4B86-9FFC-059935F2515D}" type="parTrans" cxnId="{0F5B280A-A50A-4A6F-BF23-45CAE90E9C53}">
      <dgm:prSet/>
      <dgm:spPr>
        <a:xfrm>
          <a:off x="4370997" y="879766"/>
          <a:ext cx="3258129" cy="369203"/>
        </a:xfrm>
        <a:custGeom>
          <a:avLst/>
          <a:gdLst/>
          <a:ahLst/>
          <a:cxnLst/>
          <a:rect l="0" t="0" r="0" b="0"/>
          <a:pathLst>
            <a:path>
              <a:moveTo>
                <a:pt x="0" y="0"/>
              </a:moveTo>
              <a:lnTo>
                <a:pt x="0" y="167847"/>
              </a:lnTo>
              <a:lnTo>
                <a:pt x="2962437" y="167847"/>
              </a:lnTo>
              <a:lnTo>
                <a:pt x="2962437" y="335695"/>
              </a:lnTo>
            </a:path>
          </a:pathLst>
        </a:custGeom>
        <a:noFill/>
        <a:ln w="25400" cap="flat" cmpd="sng" algn="ctr">
          <a:solidFill>
            <a:srgbClr val="00BBEE">
              <a:shade val="60000"/>
              <a:hueOff val="0"/>
              <a:satOff val="0"/>
              <a:lumOff val="0"/>
              <a:alphaOff val="0"/>
            </a:srgbClr>
          </a:solidFill>
          <a:prstDash val="solid"/>
          <a:miter lim="800000"/>
        </a:ln>
        <a:effectLst/>
      </dgm:spPr>
      <dgm:t>
        <a:bodyPr/>
        <a:lstStyle/>
        <a:p>
          <a:endParaRPr lang="en-US" sz="1400"/>
        </a:p>
      </dgm:t>
    </dgm:pt>
    <dgm:pt modelId="{342CB80D-43CC-4B64-9576-6ECFDCC48312}" type="sibTrans" cxnId="{0F5B280A-A50A-4A6F-BF23-45CAE90E9C53}">
      <dgm:prSet/>
      <dgm:spPr/>
      <dgm:t>
        <a:bodyPr/>
        <a:lstStyle/>
        <a:p>
          <a:endParaRPr lang="en-US" sz="1400"/>
        </a:p>
      </dgm:t>
    </dgm:pt>
    <dgm:pt modelId="{B34616B5-FBB7-430C-9D6E-2CD23D8EB8F6}" type="pres">
      <dgm:prSet presAssocID="{71E57836-1600-42FD-901D-1E63198D53CE}" presName="Name0" presStyleCnt="0">
        <dgm:presLayoutVars>
          <dgm:orgChart val="1"/>
          <dgm:chPref val="1"/>
          <dgm:dir/>
          <dgm:animOne val="branch"/>
          <dgm:animLvl val="lvl"/>
          <dgm:resizeHandles/>
        </dgm:presLayoutVars>
      </dgm:prSet>
      <dgm:spPr/>
    </dgm:pt>
    <dgm:pt modelId="{C483359C-DF7F-468E-92DA-329CF4F25C02}" type="pres">
      <dgm:prSet presAssocID="{4BC88B85-B41E-4C74-9C39-AFDCEA67EF95}" presName="hierRoot1" presStyleCnt="0">
        <dgm:presLayoutVars>
          <dgm:hierBranch val="init"/>
        </dgm:presLayoutVars>
      </dgm:prSet>
      <dgm:spPr/>
    </dgm:pt>
    <dgm:pt modelId="{551ABEFB-BE13-492E-8D62-52D485EA1CBF}" type="pres">
      <dgm:prSet presAssocID="{4BC88B85-B41E-4C74-9C39-AFDCEA67EF95}" presName="rootComposite1" presStyleCnt="0"/>
      <dgm:spPr/>
    </dgm:pt>
    <dgm:pt modelId="{B6E4F90E-4372-4EAA-8769-E27F7C63F417}" type="pres">
      <dgm:prSet presAssocID="{4BC88B85-B41E-4C74-9C39-AFDCEA67EF95}" presName="rootText1" presStyleLbl="alignAcc1" presStyleIdx="0" presStyleCnt="0">
        <dgm:presLayoutVars>
          <dgm:chPref val="3"/>
        </dgm:presLayoutVars>
      </dgm:prSet>
      <dgm:spPr/>
    </dgm:pt>
    <dgm:pt modelId="{EA41B548-AD43-42C7-9E5E-5DC9364AF670}" type="pres">
      <dgm:prSet presAssocID="{4BC88B85-B41E-4C74-9C39-AFDCEA67EF95}" presName="topArc1" presStyleLbl="parChTrans1D1" presStyleIdx="0" presStyleCnt="8"/>
      <dgm:spPr>
        <a:xfrm>
          <a:off x="3931470" y="711"/>
          <a:ext cx="879055" cy="879055"/>
        </a:xfrm>
        <a:prstGeom prst="arc">
          <a:avLst>
            <a:gd name="adj1" fmla="val 13200000"/>
            <a:gd name="adj2" fmla="val 19200000"/>
          </a:avLst>
        </a:prstGeom>
        <a:noFill/>
        <a:ln w="25400" cap="flat" cmpd="sng" algn="ctr">
          <a:solidFill>
            <a:srgbClr val="00BBEE">
              <a:shade val="60000"/>
              <a:hueOff val="0"/>
              <a:satOff val="0"/>
              <a:lumOff val="0"/>
              <a:alphaOff val="0"/>
            </a:srgbClr>
          </a:solidFill>
          <a:prstDash val="solid"/>
          <a:miter lim="800000"/>
        </a:ln>
        <a:effectLst/>
      </dgm:spPr>
    </dgm:pt>
    <dgm:pt modelId="{C900914A-109A-4419-931F-4A01741025F7}" type="pres">
      <dgm:prSet presAssocID="{4BC88B85-B41E-4C74-9C39-AFDCEA67EF95}" presName="bottomArc1" presStyleLbl="parChTrans1D1" presStyleIdx="1" presStyleCnt="8"/>
      <dgm:spPr>
        <a:xfrm>
          <a:off x="3931470" y="711"/>
          <a:ext cx="879055" cy="879055"/>
        </a:xfrm>
        <a:prstGeom prst="arc">
          <a:avLst>
            <a:gd name="adj1" fmla="val 2400000"/>
            <a:gd name="adj2" fmla="val 8400000"/>
          </a:avLst>
        </a:prstGeom>
        <a:noFill/>
        <a:ln w="25400" cap="flat" cmpd="sng" algn="ctr">
          <a:solidFill>
            <a:srgbClr val="00BBEE">
              <a:shade val="60000"/>
              <a:hueOff val="0"/>
              <a:satOff val="0"/>
              <a:lumOff val="0"/>
              <a:alphaOff val="0"/>
            </a:srgbClr>
          </a:solidFill>
          <a:prstDash val="solid"/>
          <a:miter lim="800000"/>
        </a:ln>
        <a:effectLst/>
      </dgm:spPr>
    </dgm:pt>
    <dgm:pt modelId="{38D39DFD-90C6-4ED9-85CE-2D8DB04B024B}" type="pres">
      <dgm:prSet presAssocID="{4BC88B85-B41E-4C74-9C39-AFDCEA67EF95}" presName="topConnNode1" presStyleLbl="node1" presStyleIdx="0" presStyleCnt="0"/>
      <dgm:spPr/>
    </dgm:pt>
    <dgm:pt modelId="{2335F0F8-9B8A-4C8B-8E54-406D66B5119B}" type="pres">
      <dgm:prSet presAssocID="{4BC88B85-B41E-4C74-9C39-AFDCEA67EF95}" presName="hierChild2" presStyleCnt="0"/>
      <dgm:spPr/>
    </dgm:pt>
    <dgm:pt modelId="{356F032C-05C1-4FDD-822B-27B32B6B1D6F}" type="pres">
      <dgm:prSet presAssocID="{63F8A419-904D-4799-978B-5FABEDD033FD}" presName="Name28" presStyleLbl="parChTrans1D2" presStyleIdx="0" presStyleCnt="3"/>
      <dgm:spPr/>
    </dgm:pt>
    <dgm:pt modelId="{70A8A5AD-082A-4648-8C49-D2E0AAC78010}" type="pres">
      <dgm:prSet presAssocID="{66672F64-A77C-40F2-81D8-64834B391684}" presName="hierRoot2" presStyleCnt="0">
        <dgm:presLayoutVars>
          <dgm:hierBranch val="init"/>
        </dgm:presLayoutVars>
      </dgm:prSet>
      <dgm:spPr/>
    </dgm:pt>
    <dgm:pt modelId="{B1BE4320-85AB-4C8D-9215-F7A329027E62}" type="pres">
      <dgm:prSet presAssocID="{66672F64-A77C-40F2-81D8-64834B391684}" presName="rootComposite2" presStyleCnt="0"/>
      <dgm:spPr/>
    </dgm:pt>
    <dgm:pt modelId="{18F3CA43-5B0B-4B65-8866-54F7D2D0205A}" type="pres">
      <dgm:prSet presAssocID="{66672F64-A77C-40F2-81D8-64834B391684}" presName="rootText2" presStyleLbl="alignAcc1" presStyleIdx="0" presStyleCnt="0" custLinFactNeighborX="-60300">
        <dgm:presLayoutVars>
          <dgm:chPref val="3"/>
        </dgm:presLayoutVars>
      </dgm:prSet>
      <dgm:spPr/>
    </dgm:pt>
    <dgm:pt modelId="{FE5742BB-5D91-4B1A-AD49-289FFFDEC10E}" type="pres">
      <dgm:prSet presAssocID="{66672F64-A77C-40F2-81D8-64834B391684}" presName="topArc2" presStyleLbl="parChTrans1D1" presStyleIdx="2" presStyleCnt="8"/>
      <dgm:spPr>
        <a:xfrm>
          <a:off x="744016" y="1248969"/>
          <a:ext cx="879055" cy="879055"/>
        </a:xfrm>
        <a:prstGeom prst="arc">
          <a:avLst>
            <a:gd name="adj1" fmla="val 13200000"/>
            <a:gd name="adj2" fmla="val 19200000"/>
          </a:avLst>
        </a:prstGeom>
        <a:noFill/>
        <a:ln w="25400" cap="flat" cmpd="sng" algn="ctr">
          <a:solidFill>
            <a:srgbClr val="00BBEE">
              <a:shade val="60000"/>
              <a:hueOff val="0"/>
              <a:satOff val="0"/>
              <a:lumOff val="0"/>
              <a:alphaOff val="0"/>
            </a:srgbClr>
          </a:solidFill>
          <a:prstDash val="solid"/>
          <a:miter lim="800000"/>
        </a:ln>
        <a:effectLst/>
      </dgm:spPr>
    </dgm:pt>
    <dgm:pt modelId="{AE12E99D-72F1-474D-92D9-41F971E13206}" type="pres">
      <dgm:prSet presAssocID="{66672F64-A77C-40F2-81D8-64834B391684}" presName="bottomArc2" presStyleLbl="parChTrans1D1" presStyleIdx="3" presStyleCnt="8"/>
      <dgm:spPr>
        <a:xfrm>
          <a:off x="744016" y="1248969"/>
          <a:ext cx="879055" cy="879055"/>
        </a:xfrm>
        <a:prstGeom prst="arc">
          <a:avLst>
            <a:gd name="adj1" fmla="val 2400000"/>
            <a:gd name="adj2" fmla="val 8400000"/>
          </a:avLst>
        </a:prstGeom>
        <a:noFill/>
        <a:ln w="25400" cap="flat" cmpd="sng" algn="ctr">
          <a:solidFill>
            <a:srgbClr val="00BBEE">
              <a:shade val="60000"/>
              <a:hueOff val="0"/>
              <a:satOff val="0"/>
              <a:lumOff val="0"/>
              <a:alphaOff val="0"/>
            </a:srgbClr>
          </a:solidFill>
          <a:prstDash val="solid"/>
          <a:miter lim="800000"/>
        </a:ln>
        <a:effectLst/>
      </dgm:spPr>
    </dgm:pt>
    <dgm:pt modelId="{B35C6AF9-5B6E-4DA8-91B4-1A7727F24E62}" type="pres">
      <dgm:prSet presAssocID="{66672F64-A77C-40F2-81D8-64834B391684}" presName="topConnNode2" presStyleLbl="node2" presStyleIdx="0" presStyleCnt="0"/>
      <dgm:spPr/>
    </dgm:pt>
    <dgm:pt modelId="{D1827757-5025-4C1F-AC73-7296F74E8014}" type="pres">
      <dgm:prSet presAssocID="{66672F64-A77C-40F2-81D8-64834B391684}" presName="hierChild4" presStyleCnt="0"/>
      <dgm:spPr/>
    </dgm:pt>
    <dgm:pt modelId="{C32A280C-1E52-4D2D-92F5-20E6E32ED115}" type="pres">
      <dgm:prSet presAssocID="{66672F64-A77C-40F2-81D8-64834B391684}" presName="hierChild5" presStyleCnt="0"/>
      <dgm:spPr/>
    </dgm:pt>
    <dgm:pt modelId="{068ABEE2-76B0-48CA-8A97-92B87CC5ECAB}" type="pres">
      <dgm:prSet presAssocID="{C4C139A3-1125-45E6-BA98-F5059B0BAF6D}" presName="Name28" presStyleLbl="parChTrans1D2" presStyleIdx="1" presStyleCnt="3"/>
      <dgm:spPr/>
    </dgm:pt>
    <dgm:pt modelId="{382117C5-31F7-4910-8661-81E95B7778AD}" type="pres">
      <dgm:prSet presAssocID="{AD67394F-EF61-4C00-9BB3-716FE66F7E2F}" presName="hierRoot2" presStyleCnt="0">
        <dgm:presLayoutVars>
          <dgm:hierBranch val="init"/>
        </dgm:presLayoutVars>
      </dgm:prSet>
      <dgm:spPr/>
    </dgm:pt>
    <dgm:pt modelId="{01CA88E0-3ED7-4318-BF5D-ACC72DB8E3E1}" type="pres">
      <dgm:prSet presAssocID="{AD67394F-EF61-4C00-9BB3-716FE66F7E2F}" presName="rootComposite2" presStyleCnt="0"/>
      <dgm:spPr/>
    </dgm:pt>
    <dgm:pt modelId="{3A5E3C6C-6E7B-44AD-BF22-404AAA020128}" type="pres">
      <dgm:prSet presAssocID="{AD67394F-EF61-4C00-9BB3-716FE66F7E2F}" presName="rootText2" presStyleLbl="alignAcc1" presStyleIdx="0" presStyleCnt="0">
        <dgm:presLayoutVars>
          <dgm:chPref val="3"/>
        </dgm:presLayoutVars>
      </dgm:prSet>
      <dgm:spPr/>
    </dgm:pt>
    <dgm:pt modelId="{6AF30FD2-47D6-4754-A588-215DBAAEBD8B}" type="pres">
      <dgm:prSet presAssocID="{AD67394F-EF61-4C00-9BB3-716FE66F7E2F}" presName="topArc2" presStyleLbl="parChTrans1D1" presStyleIdx="4" presStyleCnt="8"/>
      <dgm:spPr>
        <a:xfrm>
          <a:off x="3931470" y="1248969"/>
          <a:ext cx="879055" cy="879055"/>
        </a:xfrm>
        <a:prstGeom prst="arc">
          <a:avLst>
            <a:gd name="adj1" fmla="val 13200000"/>
            <a:gd name="adj2" fmla="val 19200000"/>
          </a:avLst>
        </a:prstGeom>
        <a:noFill/>
        <a:ln w="25400" cap="flat" cmpd="sng" algn="ctr">
          <a:solidFill>
            <a:srgbClr val="00BBEE">
              <a:shade val="60000"/>
              <a:hueOff val="0"/>
              <a:satOff val="0"/>
              <a:lumOff val="0"/>
              <a:alphaOff val="0"/>
            </a:srgbClr>
          </a:solidFill>
          <a:prstDash val="solid"/>
          <a:miter lim="800000"/>
        </a:ln>
        <a:effectLst/>
      </dgm:spPr>
    </dgm:pt>
    <dgm:pt modelId="{245A5017-5239-4C9C-8688-52EA495D1D05}" type="pres">
      <dgm:prSet presAssocID="{AD67394F-EF61-4C00-9BB3-716FE66F7E2F}" presName="bottomArc2" presStyleLbl="parChTrans1D1" presStyleIdx="5" presStyleCnt="8"/>
      <dgm:spPr>
        <a:xfrm>
          <a:off x="3931470" y="1248969"/>
          <a:ext cx="879055" cy="879055"/>
        </a:xfrm>
        <a:prstGeom prst="arc">
          <a:avLst>
            <a:gd name="adj1" fmla="val 2400000"/>
            <a:gd name="adj2" fmla="val 8400000"/>
          </a:avLst>
        </a:prstGeom>
        <a:noFill/>
        <a:ln w="25400" cap="flat" cmpd="sng" algn="ctr">
          <a:solidFill>
            <a:srgbClr val="00BBEE">
              <a:shade val="60000"/>
              <a:hueOff val="0"/>
              <a:satOff val="0"/>
              <a:lumOff val="0"/>
              <a:alphaOff val="0"/>
            </a:srgbClr>
          </a:solidFill>
          <a:prstDash val="solid"/>
          <a:miter lim="800000"/>
        </a:ln>
        <a:effectLst/>
      </dgm:spPr>
    </dgm:pt>
    <dgm:pt modelId="{930D1037-4B91-48B6-9B90-3DD24381DF9D}" type="pres">
      <dgm:prSet presAssocID="{AD67394F-EF61-4C00-9BB3-716FE66F7E2F}" presName="topConnNode2" presStyleLbl="node2" presStyleIdx="0" presStyleCnt="0"/>
      <dgm:spPr/>
    </dgm:pt>
    <dgm:pt modelId="{32072C2C-38DC-4B9B-9120-8C304C5B2B5E}" type="pres">
      <dgm:prSet presAssocID="{AD67394F-EF61-4C00-9BB3-716FE66F7E2F}" presName="hierChild4" presStyleCnt="0"/>
      <dgm:spPr/>
    </dgm:pt>
    <dgm:pt modelId="{2662BDEF-87FC-4D2E-9024-6A009BF2518C}" type="pres">
      <dgm:prSet presAssocID="{AD67394F-EF61-4C00-9BB3-716FE66F7E2F}" presName="hierChild5" presStyleCnt="0"/>
      <dgm:spPr/>
    </dgm:pt>
    <dgm:pt modelId="{D19521F6-B9F2-43F2-BAA5-87DC1CF013AC}" type="pres">
      <dgm:prSet presAssocID="{D998C9C7-B8E1-4B86-9FFC-059935F2515D}" presName="Name28" presStyleLbl="parChTrans1D2" presStyleIdx="2" presStyleCnt="3"/>
      <dgm:spPr/>
    </dgm:pt>
    <dgm:pt modelId="{BAB6FCF2-F2A7-41F4-B752-1443BA648B20}" type="pres">
      <dgm:prSet presAssocID="{2A79C0A6-0032-400D-B4A1-FF59246B5F92}" presName="hierRoot2" presStyleCnt="0">
        <dgm:presLayoutVars>
          <dgm:hierBranch val="init"/>
        </dgm:presLayoutVars>
      </dgm:prSet>
      <dgm:spPr/>
    </dgm:pt>
    <dgm:pt modelId="{327E014C-78DF-44C5-911D-D096766EED6B}" type="pres">
      <dgm:prSet presAssocID="{2A79C0A6-0032-400D-B4A1-FF59246B5F92}" presName="rootComposite2" presStyleCnt="0"/>
      <dgm:spPr/>
    </dgm:pt>
    <dgm:pt modelId="{BAE5E6E0-72FA-4316-B93F-2857878F35B3}" type="pres">
      <dgm:prSet presAssocID="{2A79C0A6-0032-400D-B4A1-FF59246B5F92}" presName="rootText2" presStyleLbl="alignAcc1" presStyleIdx="0" presStyleCnt="0" custLinFactNeighborX="64320">
        <dgm:presLayoutVars>
          <dgm:chPref val="3"/>
        </dgm:presLayoutVars>
      </dgm:prSet>
      <dgm:spPr/>
    </dgm:pt>
    <dgm:pt modelId="{F749B555-F5F4-4DA2-9935-9343575650C2}" type="pres">
      <dgm:prSet presAssocID="{2A79C0A6-0032-400D-B4A1-FF59246B5F92}" presName="topArc2" presStyleLbl="parChTrans1D1" presStyleIdx="6" presStyleCnt="8"/>
      <dgm:spPr>
        <a:xfrm>
          <a:off x="7189600" y="1248969"/>
          <a:ext cx="879055" cy="879055"/>
        </a:xfrm>
        <a:prstGeom prst="arc">
          <a:avLst>
            <a:gd name="adj1" fmla="val 13200000"/>
            <a:gd name="adj2" fmla="val 19200000"/>
          </a:avLst>
        </a:prstGeom>
        <a:noFill/>
        <a:ln w="25400" cap="flat" cmpd="sng" algn="ctr">
          <a:solidFill>
            <a:srgbClr val="00BBEE">
              <a:shade val="60000"/>
              <a:hueOff val="0"/>
              <a:satOff val="0"/>
              <a:lumOff val="0"/>
              <a:alphaOff val="0"/>
            </a:srgbClr>
          </a:solidFill>
          <a:prstDash val="solid"/>
          <a:miter lim="800000"/>
        </a:ln>
        <a:effectLst/>
      </dgm:spPr>
    </dgm:pt>
    <dgm:pt modelId="{8E5C6089-E21A-4E43-8D82-146F5F6AFF29}" type="pres">
      <dgm:prSet presAssocID="{2A79C0A6-0032-400D-B4A1-FF59246B5F92}" presName="bottomArc2" presStyleLbl="parChTrans1D1" presStyleIdx="7" presStyleCnt="8"/>
      <dgm:spPr>
        <a:xfrm>
          <a:off x="7189600" y="1248969"/>
          <a:ext cx="879055" cy="879055"/>
        </a:xfrm>
        <a:prstGeom prst="arc">
          <a:avLst>
            <a:gd name="adj1" fmla="val 2400000"/>
            <a:gd name="adj2" fmla="val 8400000"/>
          </a:avLst>
        </a:prstGeom>
        <a:noFill/>
        <a:ln w="25400" cap="flat" cmpd="sng" algn="ctr">
          <a:solidFill>
            <a:srgbClr val="00BBEE">
              <a:shade val="60000"/>
              <a:hueOff val="0"/>
              <a:satOff val="0"/>
              <a:lumOff val="0"/>
              <a:alphaOff val="0"/>
            </a:srgbClr>
          </a:solidFill>
          <a:prstDash val="solid"/>
          <a:miter lim="800000"/>
        </a:ln>
        <a:effectLst/>
      </dgm:spPr>
    </dgm:pt>
    <dgm:pt modelId="{8B6C7869-787B-4258-8E7B-B87DBCC07FED}" type="pres">
      <dgm:prSet presAssocID="{2A79C0A6-0032-400D-B4A1-FF59246B5F92}" presName="topConnNode2" presStyleLbl="node2" presStyleIdx="0" presStyleCnt="0"/>
      <dgm:spPr/>
    </dgm:pt>
    <dgm:pt modelId="{AC736A01-9765-43C9-A4F0-C2038AFD73CB}" type="pres">
      <dgm:prSet presAssocID="{2A79C0A6-0032-400D-B4A1-FF59246B5F92}" presName="hierChild4" presStyleCnt="0"/>
      <dgm:spPr/>
    </dgm:pt>
    <dgm:pt modelId="{4E70AEA7-BE5E-40E9-A9D1-3A8642CFC39A}" type="pres">
      <dgm:prSet presAssocID="{2A79C0A6-0032-400D-B4A1-FF59246B5F92}" presName="hierChild5" presStyleCnt="0"/>
      <dgm:spPr/>
    </dgm:pt>
    <dgm:pt modelId="{D94D2B43-3944-45A2-B834-DBB24767463B}" type="pres">
      <dgm:prSet presAssocID="{4BC88B85-B41E-4C74-9C39-AFDCEA67EF95}" presName="hierChild3" presStyleCnt="0"/>
      <dgm:spPr/>
    </dgm:pt>
  </dgm:ptLst>
  <dgm:cxnLst>
    <dgm:cxn modelId="{456FB807-BA36-4609-B41F-8ABC4D55761C}" type="presOf" srcId="{4BC88B85-B41E-4C74-9C39-AFDCEA67EF95}" destId="{B6E4F90E-4372-4EAA-8769-E27F7C63F417}" srcOrd="0" destOrd="0" presId="urn:microsoft.com/office/officeart/2008/layout/HalfCircleOrganizationChart"/>
    <dgm:cxn modelId="{0F5B280A-A50A-4A6F-BF23-45CAE90E9C53}" srcId="{4BC88B85-B41E-4C74-9C39-AFDCEA67EF95}" destId="{2A79C0A6-0032-400D-B4A1-FF59246B5F92}" srcOrd="2" destOrd="0" parTransId="{D998C9C7-B8E1-4B86-9FFC-059935F2515D}" sibTransId="{342CB80D-43CC-4B64-9576-6ECFDCC48312}"/>
    <dgm:cxn modelId="{38B92B12-BF85-4E88-BE06-25B8CA372B6B}" type="presOf" srcId="{D998C9C7-B8E1-4B86-9FFC-059935F2515D}" destId="{D19521F6-B9F2-43F2-BAA5-87DC1CF013AC}" srcOrd="0" destOrd="0" presId="urn:microsoft.com/office/officeart/2008/layout/HalfCircleOrganizationChart"/>
    <dgm:cxn modelId="{10989E2D-B8AF-4804-B25A-7A64641E1BF6}" type="presOf" srcId="{2A79C0A6-0032-400D-B4A1-FF59246B5F92}" destId="{8B6C7869-787B-4258-8E7B-B87DBCC07FED}" srcOrd="1" destOrd="0" presId="urn:microsoft.com/office/officeart/2008/layout/HalfCircleOrganizationChart"/>
    <dgm:cxn modelId="{CBC5BF3C-C6AF-4226-B4A4-2B26BE11FFA2}" type="presOf" srcId="{AD67394F-EF61-4C00-9BB3-716FE66F7E2F}" destId="{3A5E3C6C-6E7B-44AD-BF22-404AAA020128}" srcOrd="0" destOrd="0" presId="urn:microsoft.com/office/officeart/2008/layout/HalfCircleOrganizationChart"/>
    <dgm:cxn modelId="{8006B963-D3A3-4EDE-8114-B68FE9381200}" type="presOf" srcId="{66672F64-A77C-40F2-81D8-64834B391684}" destId="{B35C6AF9-5B6E-4DA8-91B4-1A7727F24E62}" srcOrd="1" destOrd="0" presId="urn:microsoft.com/office/officeart/2008/layout/HalfCircleOrganizationChart"/>
    <dgm:cxn modelId="{46ADB844-EC2D-45C2-A39E-3AE6D8230EF5}" type="presOf" srcId="{2A79C0A6-0032-400D-B4A1-FF59246B5F92}" destId="{BAE5E6E0-72FA-4316-B93F-2857878F35B3}" srcOrd="0" destOrd="0" presId="urn:microsoft.com/office/officeart/2008/layout/HalfCircleOrganizationChart"/>
    <dgm:cxn modelId="{B40A2080-72BA-4A95-A390-D986453B07E7}" type="presOf" srcId="{C4C139A3-1125-45E6-BA98-F5059B0BAF6D}" destId="{068ABEE2-76B0-48CA-8A97-92B87CC5ECAB}" srcOrd="0" destOrd="0" presId="urn:microsoft.com/office/officeart/2008/layout/HalfCircleOrganizationChart"/>
    <dgm:cxn modelId="{379CF187-B59D-4E7F-B883-1DCEDCDD39A6}" type="presOf" srcId="{4BC88B85-B41E-4C74-9C39-AFDCEA67EF95}" destId="{38D39DFD-90C6-4ED9-85CE-2D8DB04B024B}" srcOrd="1" destOrd="0" presId="urn:microsoft.com/office/officeart/2008/layout/HalfCircleOrganizationChart"/>
    <dgm:cxn modelId="{E4EE129E-E517-4C61-80C2-BF3CFE3D9CC1}" type="presOf" srcId="{63F8A419-904D-4799-978B-5FABEDD033FD}" destId="{356F032C-05C1-4FDD-822B-27B32B6B1D6F}" srcOrd="0" destOrd="0" presId="urn:microsoft.com/office/officeart/2008/layout/HalfCircleOrganizationChart"/>
    <dgm:cxn modelId="{EA49F59F-76AB-46BD-8148-CB7F2DFC160D}" type="presOf" srcId="{71E57836-1600-42FD-901D-1E63198D53CE}" destId="{B34616B5-FBB7-430C-9D6E-2CD23D8EB8F6}" srcOrd="0" destOrd="0" presId="urn:microsoft.com/office/officeart/2008/layout/HalfCircleOrganizationChart"/>
    <dgm:cxn modelId="{409B46A1-E262-44EA-825B-1348F0337125}" type="presOf" srcId="{AD67394F-EF61-4C00-9BB3-716FE66F7E2F}" destId="{930D1037-4B91-48B6-9B90-3DD24381DF9D}" srcOrd="1" destOrd="0" presId="urn:microsoft.com/office/officeart/2008/layout/HalfCircleOrganizationChart"/>
    <dgm:cxn modelId="{955F8AB7-2C91-40B7-9470-3F99C75B7730}" type="presOf" srcId="{66672F64-A77C-40F2-81D8-64834B391684}" destId="{18F3CA43-5B0B-4B65-8866-54F7D2D0205A}" srcOrd="0" destOrd="0" presId="urn:microsoft.com/office/officeart/2008/layout/HalfCircleOrganizationChart"/>
    <dgm:cxn modelId="{4A9957DE-3D31-4C01-ACAD-B09CB16F5919}" srcId="{71E57836-1600-42FD-901D-1E63198D53CE}" destId="{4BC88B85-B41E-4C74-9C39-AFDCEA67EF95}" srcOrd="0" destOrd="0" parTransId="{B23233B9-0480-4A6A-A573-7B891B6CD4B4}" sibTransId="{EBA06903-C62B-49D5-BF85-38DC89FD45CE}"/>
    <dgm:cxn modelId="{D4E71CE2-14A7-4755-B279-49E4848EB402}" srcId="{4BC88B85-B41E-4C74-9C39-AFDCEA67EF95}" destId="{66672F64-A77C-40F2-81D8-64834B391684}" srcOrd="0" destOrd="0" parTransId="{63F8A419-904D-4799-978B-5FABEDD033FD}" sibTransId="{924C177F-6416-4A47-AA75-9F9472932A70}"/>
    <dgm:cxn modelId="{68EB2BF3-6664-4E37-84D4-8F596C0C8486}" srcId="{4BC88B85-B41E-4C74-9C39-AFDCEA67EF95}" destId="{AD67394F-EF61-4C00-9BB3-716FE66F7E2F}" srcOrd="1" destOrd="0" parTransId="{C4C139A3-1125-45E6-BA98-F5059B0BAF6D}" sibTransId="{CEDA952E-015C-47ED-B53B-F309A6D23418}"/>
    <dgm:cxn modelId="{95F54BDF-9ECD-4550-B300-6A691B9BC99A}" type="presParOf" srcId="{B34616B5-FBB7-430C-9D6E-2CD23D8EB8F6}" destId="{C483359C-DF7F-468E-92DA-329CF4F25C02}" srcOrd="0" destOrd="0" presId="urn:microsoft.com/office/officeart/2008/layout/HalfCircleOrganizationChart"/>
    <dgm:cxn modelId="{69CD25A9-79FC-4B71-BCB4-4D5380F6210F}" type="presParOf" srcId="{C483359C-DF7F-468E-92DA-329CF4F25C02}" destId="{551ABEFB-BE13-492E-8D62-52D485EA1CBF}" srcOrd="0" destOrd="0" presId="urn:microsoft.com/office/officeart/2008/layout/HalfCircleOrganizationChart"/>
    <dgm:cxn modelId="{3F8079D8-C6CE-4826-9630-9E9F81834A33}" type="presParOf" srcId="{551ABEFB-BE13-492E-8D62-52D485EA1CBF}" destId="{B6E4F90E-4372-4EAA-8769-E27F7C63F417}" srcOrd="0" destOrd="0" presId="urn:microsoft.com/office/officeart/2008/layout/HalfCircleOrganizationChart"/>
    <dgm:cxn modelId="{D56473CB-231E-4750-86C2-F7FA583B02FC}" type="presParOf" srcId="{551ABEFB-BE13-492E-8D62-52D485EA1CBF}" destId="{EA41B548-AD43-42C7-9E5E-5DC9364AF670}" srcOrd="1" destOrd="0" presId="urn:microsoft.com/office/officeart/2008/layout/HalfCircleOrganizationChart"/>
    <dgm:cxn modelId="{79FB4139-9BE5-4167-A4BE-684E9867583D}" type="presParOf" srcId="{551ABEFB-BE13-492E-8D62-52D485EA1CBF}" destId="{C900914A-109A-4419-931F-4A01741025F7}" srcOrd="2" destOrd="0" presId="urn:microsoft.com/office/officeart/2008/layout/HalfCircleOrganizationChart"/>
    <dgm:cxn modelId="{52215BB3-0F82-4CE8-BCC3-9DA48B748551}" type="presParOf" srcId="{551ABEFB-BE13-492E-8D62-52D485EA1CBF}" destId="{38D39DFD-90C6-4ED9-85CE-2D8DB04B024B}" srcOrd="3" destOrd="0" presId="urn:microsoft.com/office/officeart/2008/layout/HalfCircleOrganizationChart"/>
    <dgm:cxn modelId="{F6401B84-C86F-4D07-9A46-517E0CDBE6AF}" type="presParOf" srcId="{C483359C-DF7F-468E-92DA-329CF4F25C02}" destId="{2335F0F8-9B8A-4C8B-8E54-406D66B5119B}" srcOrd="1" destOrd="0" presId="urn:microsoft.com/office/officeart/2008/layout/HalfCircleOrganizationChart"/>
    <dgm:cxn modelId="{39C7C67E-01E5-4598-8023-7F095DFC5283}" type="presParOf" srcId="{2335F0F8-9B8A-4C8B-8E54-406D66B5119B}" destId="{356F032C-05C1-4FDD-822B-27B32B6B1D6F}" srcOrd="0" destOrd="0" presId="urn:microsoft.com/office/officeart/2008/layout/HalfCircleOrganizationChart"/>
    <dgm:cxn modelId="{A139D95B-F7F2-421C-929C-F41D3F0E7B8C}" type="presParOf" srcId="{2335F0F8-9B8A-4C8B-8E54-406D66B5119B}" destId="{70A8A5AD-082A-4648-8C49-D2E0AAC78010}" srcOrd="1" destOrd="0" presId="urn:microsoft.com/office/officeart/2008/layout/HalfCircleOrganizationChart"/>
    <dgm:cxn modelId="{A04CD0C1-F106-4435-9649-93198F0726DC}" type="presParOf" srcId="{70A8A5AD-082A-4648-8C49-D2E0AAC78010}" destId="{B1BE4320-85AB-4C8D-9215-F7A329027E62}" srcOrd="0" destOrd="0" presId="urn:microsoft.com/office/officeart/2008/layout/HalfCircleOrganizationChart"/>
    <dgm:cxn modelId="{2A30D042-9744-48F0-B4C4-F25987F1EBDB}" type="presParOf" srcId="{B1BE4320-85AB-4C8D-9215-F7A329027E62}" destId="{18F3CA43-5B0B-4B65-8866-54F7D2D0205A}" srcOrd="0" destOrd="0" presId="urn:microsoft.com/office/officeart/2008/layout/HalfCircleOrganizationChart"/>
    <dgm:cxn modelId="{B0FD2515-9326-48C7-A749-FB9C307687E0}" type="presParOf" srcId="{B1BE4320-85AB-4C8D-9215-F7A329027E62}" destId="{FE5742BB-5D91-4B1A-AD49-289FFFDEC10E}" srcOrd="1" destOrd="0" presId="urn:microsoft.com/office/officeart/2008/layout/HalfCircleOrganizationChart"/>
    <dgm:cxn modelId="{00BED12D-BD23-4D14-91DD-53ED6B55FC90}" type="presParOf" srcId="{B1BE4320-85AB-4C8D-9215-F7A329027E62}" destId="{AE12E99D-72F1-474D-92D9-41F971E13206}" srcOrd="2" destOrd="0" presId="urn:microsoft.com/office/officeart/2008/layout/HalfCircleOrganizationChart"/>
    <dgm:cxn modelId="{4518090D-6B7A-4A3E-9C13-1C2972EAA505}" type="presParOf" srcId="{B1BE4320-85AB-4C8D-9215-F7A329027E62}" destId="{B35C6AF9-5B6E-4DA8-91B4-1A7727F24E62}" srcOrd="3" destOrd="0" presId="urn:microsoft.com/office/officeart/2008/layout/HalfCircleOrganizationChart"/>
    <dgm:cxn modelId="{31F401D0-67BB-4821-B507-0355BF6E7515}" type="presParOf" srcId="{70A8A5AD-082A-4648-8C49-D2E0AAC78010}" destId="{D1827757-5025-4C1F-AC73-7296F74E8014}" srcOrd="1" destOrd="0" presId="urn:microsoft.com/office/officeart/2008/layout/HalfCircleOrganizationChart"/>
    <dgm:cxn modelId="{A7D168B0-ED28-467E-B5E6-3F0FECF116AE}" type="presParOf" srcId="{70A8A5AD-082A-4648-8C49-D2E0AAC78010}" destId="{C32A280C-1E52-4D2D-92F5-20E6E32ED115}" srcOrd="2" destOrd="0" presId="urn:microsoft.com/office/officeart/2008/layout/HalfCircleOrganizationChart"/>
    <dgm:cxn modelId="{7C841BDD-2C86-4C0F-9CA5-1DA466FB880C}" type="presParOf" srcId="{2335F0F8-9B8A-4C8B-8E54-406D66B5119B}" destId="{068ABEE2-76B0-48CA-8A97-92B87CC5ECAB}" srcOrd="2" destOrd="0" presId="urn:microsoft.com/office/officeart/2008/layout/HalfCircleOrganizationChart"/>
    <dgm:cxn modelId="{5A3D06EE-B0DA-44A9-AAC9-E5BB8B578035}" type="presParOf" srcId="{2335F0F8-9B8A-4C8B-8E54-406D66B5119B}" destId="{382117C5-31F7-4910-8661-81E95B7778AD}" srcOrd="3" destOrd="0" presId="urn:microsoft.com/office/officeart/2008/layout/HalfCircleOrganizationChart"/>
    <dgm:cxn modelId="{AF57C668-C6C6-4564-8AF7-5A9EEC389EEE}" type="presParOf" srcId="{382117C5-31F7-4910-8661-81E95B7778AD}" destId="{01CA88E0-3ED7-4318-BF5D-ACC72DB8E3E1}" srcOrd="0" destOrd="0" presId="urn:microsoft.com/office/officeart/2008/layout/HalfCircleOrganizationChart"/>
    <dgm:cxn modelId="{B47F7D90-B8A6-4D35-B3F8-CC77C5A95DF1}" type="presParOf" srcId="{01CA88E0-3ED7-4318-BF5D-ACC72DB8E3E1}" destId="{3A5E3C6C-6E7B-44AD-BF22-404AAA020128}" srcOrd="0" destOrd="0" presId="urn:microsoft.com/office/officeart/2008/layout/HalfCircleOrganizationChart"/>
    <dgm:cxn modelId="{4FEF966A-07EC-4F69-83B3-A85EB4D9BB0D}" type="presParOf" srcId="{01CA88E0-3ED7-4318-BF5D-ACC72DB8E3E1}" destId="{6AF30FD2-47D6-4754-A588-215DBAAEBD8B}" srcOrd="1" destOrd="0" presId="urn:microsoft.com/office/officeart/2008/layout/HalfCircleOrganizationChart"/>
    <dgm:cxn modelId="{149B56C3-81FD-49EA-B037-868A74843B72}" type="presParOf" srcId="{01CA88E0-3ED7-4318-BF5D-ACC72DB8E3E1}" destId="{245A5017-5239-4C9C-8688-52EA495D1D05}" srcOrd="2" destOrd="0" presId="urn:microsoft.com/office/officeart/2008/layout/HalfCircleOrganizationChart"/>
    <dgm:cxn modelId="{F4114D77-5556-40CD-ABC3-169E44DF8C33}" type="presParOf" srcId="{01CA88E0-3ED7-4318-BF5D-ACC72DB8E3E1}" destId="{930D1037-4B91-48B6-9B90-3DD24381DF9D}" srcOrd="3" destOrd="0" presId="urn:microsoft.com/office/officeart/2008/layout/HalfCircleOrganizationChart"/>
    <dgm:cxn modelId="{699D6FDE-5D16-495E-B6CB-20092503B1DA}" type="presParOf" srcId="{382117C5-31F7-4910-8661-81E95B7778AD}" destId="{32072C2C-38DC-4B9B-9120-8C304C5B2B5E}" srcOrd="1" destOrd="0" presId="urn:microsoft.com/office/officeart/2008/layout/HalfCircleOrganizationChart"/>
    <dgm:cxn modelId="{D6E4395A-FABB-4449-8F74-7EFD66B3CFA1}" type="presParOf" srcId="{382117C5-31F7-4910-8661-81E95B7778AD}" destId="{2662BDEF-87FC-4D2E-9024-6A009BF2518C}" srcOrd="2" destOrd="0" presId="urn:microsoft.com/office/officeart/2008/layout/HalfCircleOrganizationChart"/>
    <dgm:cxn modelId="{2732552A-5DB8-45A0-B6F4-133584E0314E}" type="presParOf" srcId="{2335F0F8-9B8A-4C8B-8E54-406D66B5119B}" destId="{D19521F6-B9F2-43F2-BAA5-87DC1CF013AC}" srcOrd="4" destOrd="0" presId="urn:microsoft.com/office/officeart/2008/layout/HalfCircleOrganizationChart"/>
    <dgm:cxn modelId="{64AFDD9F-CFF1-4BB8-883D-9E1ECC0F3181}" type="presParOf" srcId="{2335F0F8-9B8A-4C8B-8E54-406D66B5119B}" destId="{BAB6FCF2-F2A7-41F4-B752-1443BA648B20}" srcOrd="5" destOrd="0" presId="urn:microsoft.com/office/officeart/2008/layout/HalfCircleOrganizationChart"/>
    <dgm:cxn modelId="{66350B13-9157-43BB-91CC-3E76511C88FA}" type="presParOf" srcId="{BAB6FCF2-F2A7-41F4-B752-1443BA648B20}" destId="{327E014C-78DF-44C5-911D-D096766EED6B}" srcOrd="0" destOrd="0" presId="urn:microsoft.com/office/officeart/2008/layout/HalfCircleOrganizationChart"/>
    <dgm:cxn modelId="{09102364-65AD-4D26-B91F-026B7D7AABFB}" type="presParOf" srcId="{327E014C-78DF-44C5-911D-D096766EED6B}" destId="{BAE5E6E0-72FA-4316-B93F-2857878F35B3}" srcOrd="0" destOrd="0" presId="urn:microsoft.com/office/officeart/2008/layout/HalfCircleOrganizationChart"/>
    <dgm:cxn modelId="{65545984-0515-4028-856A-429B133BF88B}" type="presParOf" srcId="{327E014C-78DF-44C5-911D-D096766EED6B}" destId="{F749B555-F5F4-4DA2-9935-9343575650C2}" srcOrd="1" destOrd="0" presId="urn:microsoft.com/office/officeart/2008/layout/HalfCircleOrganizationChart"/>
    <dgm:cxn modelId="{CB4D8F16-3E82-44E3-9531-7EBE091E5AF9}" type="presParOf" srcId="{327E014C-78DF-44C5-911D-D096766EED6B}" destId="{8E5C6089-E21A-4E43-8D82-146F5F6AFF29}" srcOrd="2" destOrd="0" presId="urn:microsoft.com/office/officeart/2008/layout/HalfCircleOrganizationChart"/>
    <dgm:cxn modelId="{35C427DD-7FDB-4186-904C-0E05346C3445}" type="presParOf" srcId="{327E014C-78DF-44C5-911D-D096766EED6B}" destId="{8B6C7869-787B-4258-8E7B-B87DBCC07FED}" srcOrd="3" destOrd="0" presId="urn:microsoft.com/office/officeart/2008/layout/HalfCircleOrganizationChart"/>
    <dgm:cxn modelId="{E378D49D-5605-4032-AA9B-BB3301B2866F}" type="presParOf" srcId="{BAB6FCF2-F2A7-41F4-B752-1443BA648B20}" destId="{AC736A01-9765-43C9-A4F0-C2038AFD73CB}" srcOrd="1" destOrd="0" presId="urn:microsoft.com/office/officeart/2008/layout/HalfCircleOrganizationChart"/>
    <dgm:cxn modelId="{88BB2E44-C21D-4979-B91B-9767DAC9777F}" type="presParOf" srcId="{BAB6FCF2-F2A7-41F4-B752-1443BA648B20}" destId="{4E70AEA7-BE5E-40E9-A9D1-3A8642CFC39A}" srcOrd="2" destOrd="0" presId="urn:microsoft.com/office/officeart/2008/layout/HalfCircleOrganizationChart"/>
    <dgm:cxn modelId="{28EF8B46-2155-46E7-B441-7AFD8AA4B088}" type="presParOf" srcId="{C483359C-DF7F-468E-92DA-329CF4F25C02}" destId="{D94D2B43-3944-45A2-B834-DBB24767463B}"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9521F6-B9F2-43F2-BAA5-87DC1CF013AC}">
      <dsp:nvSpPr>
        <dsp:cNvPr id="0" name=""/>
        <dsp:cNvSpPr/>
      </dsp:nvSpPr>
      <dsp:spPr>
        <a:xfrm>
          <a:off x="4370997" y="879766"/>
          <a:ext cx="3258129" cy="369203"/>
        </a:xfrm>
        <a:custGeom>
          <a:avLst/>
          <a:gdLst/>
          <a:ahLst/>
          <a:cxnLst/>
          <a:rect l="0" t="0" r="0" b="0"/>
          <a:pathLst>
            <a:path>
              <a:moveTo>
                <a:pt x="0" y="0"/>
              </a:moveTo>
              <a:lnTo>
                <a:pt x="0" y="167847"/>
              </a:lnTo>
              <a:lnTo>
                <a:pt x="2962437" y="167847"/>
              </a:lnTo>
              <a:lnTo>
                <a:pt x="2962437" y="335695"/>
              </a:lnTo>
            </a:path>
          </a:pathLst>
        </a:custGeom>
        <a:noFill/>
        <a:ln w="25400" cap="flat" cmpd="sng" algn="ctr">
          <a:solidFill>
            <a:srgbClr val="00BBEE">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068ABEE2-76B0-48CA-8A97-92B87CC5ECAB}">
      <dsp:nvSpPr>
        <dsp:cNvPr id="0" name=""/>
        <dsp:cNvSpPr/>
      </dsp:nvSpPr>
      <dsp:spPr>
        <a:xfrm>
          <a:off x="4325277" y="879766"/>
          <a:ext cx="91440" cy="369203"/>
        </a:xfrm>
        <a:custGeom>
          <a:avLst/>
          <a:gdLst/>
          <a:ahLst/>
          <a:cxnLst/>
          <a:rect l="0" t="0" r="0" b="0"/>
          <a:pathLst>
            <a:path>
              <a:moveTo>
                <a:pt x="45720" y="0"/>
              </a:moveTo>
              <a:lnTo>
                <a:pt x="45720" y="335695"/>
              </a:lnTo>
            </a:path>
          </a:pathLst>
        </a:custGeom>
        <a:noFill/>
        <a:ln w="25400" cap="flat" cmpd="sng" algn="ctr">
          <a:solidFill>
            <a:srgbClr val="00BBEE">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356F032C-05C1-4FDD-822B-27B32B6B1D6F}">
      <dsp:nvSpPr>
        <dsp:cNvPr id="0" name=""/>
        <dsp:cNvSpPr/>
      </dsp:nvSpPr>
      <dsp:spPr>
        <a:xfrm>
          <a:off x="1183544" y="879766"/>
          <a:ext cx="3187453" cy="369203"/>
        </a:xfrm>
        <a:custGeom>
          <a:avLst/>
          <a:gdLst/>
          <a:ahLst/>
          <a:cxnLst/>
          <a:rect l="0" t="0" r="0" b="0"/>
          <a:pathLst>
            <a:path>
              <a:moveTo>
                <a:pt x="2898175" y="0"/>
              </a:moveTo>
              <a:lnTo>
                <a:pt x="2898175" y="167847"/>
              </a:lnTo>
              <a:lnTo>
                <a:pt x="0" y="167847"/>
              </a:lnTo>
              <a:lnTo>
                <a:pt x="0" y="335695"/>
              </a:lnTo>
            </a:path>
          </a:pathLst>
        </a:custGeom>
        <a:noFill/>
        <a:ln w="25400" cap="flat" cmpd="sng" algn="ctr">
          <a:solidFill>
            <a:srgbClr val="00BBEE">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EA41B548-AD43-42C7-9E5E-5DC9364AF670}">
      <dsp:nvSpPr>
        <dsp:cNvPr id="0" name=""/>
        <dsp:cNvSpPr/>
      </dsp:nvSpPr>
      <dsp:spPr>
        <a:xfrm>
          <a:off x="3931470" y="711"/>
          <a:ext cx="879055" cy="879055"/>
        </a:xfrm>
        <a:prstGeom prst="arc">
          <a:avLst>
            <a:gd name="adj1" fmla="val 13200000"/>
            <a:gd name="adj2" fmla="val 19200000"/>
          </a:avLst>
        </a:prstGeom>
        <a:noFill/>
        <a:ln w="25400" cap="flat" cmpd="sng" algn="ctr">
          <a:solidFill>
            <a:srgbClr val="00BBEE">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C900914A-109A-4419-931F-4A01741025F7}">
      <dsp:nvSpPr>
        <dsp:cNvPr id="0" name=""/>
        <dsp:cNvSpPr/>
      </dsp:nvSpPr>
      <dsp:spPr>
        <a:xfrm>
          <a:off x="3931470" y="711"/>
          <a:ext cx="879055" cy="879055"/>
        </a:xfrm>
        <a:prstGeom prst="arc">
          <a:avLst>
            <a:gd name="adj1" fmla="val 2400000"/>
            <a:gd name="adj2" fmla="val 8400000"/>
          </a:avLst>
        </a:prstGeom>
        <a:noFill/>
        <a:ln w="25400" cap="flat" cmpd="sng" algn="ctr">
          <a:solidFill>
            <a:srgbClr val="00BBEE">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B6E4F90E-4372-4EAA-8769-E27F7C63F417}">
      <dsp:nvSpPr>
        <dsp:cNvPr id="0" name=""/>
        <dsp:cNvSpPr/>
      </dsp:nvSpPr>
      <dsp:spPr>
        <a:xfrm>
          <a:off x="3491942" y="158941"/>
          <a:ext cx="1758110" cy="56259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hueOff val="0"/>
                  <a:satOff val="0"/>
                  <a:lumOff val="0"/>
                  <a:alphaOff val="0"/>
                </a:srgbClr>
              </a:solidFill>
              <a:latin typeface="Arial"/>
              <a:ea typeface="+mn-ea"/>
              <a:cs typeface="+mn-cs"/>
            </a:rPr>
            <a:t>Intelligent Agents</a:t>
          </a:r>
        </a:p>
      </dsp:txBody>
      <dsp:txXfrm>
        <a:off x="3491942" y="158941"/>
        <a:ext cx="1758110" cy="562595"/>
      </dsp:txXfrm>
    </dsp:sp>
    <dsp:sp modelId="{FE5742BB-5D91-4B1A-AD49-289FFFDEC10E}">
      <dsp:nvSpPr>
        <dsp:cNvPr id="0" name=""/>
        <dsp:cNvSpPr/>
      </dsp:nvSpPr>
      <dsp:spPr>
        <a:xfrm>
          <a:off x="744016" y="1248969"/>
          <a:ext cx="879055" cy="879055"/>
        </a:xfrm>
        <a:prstGeom prst="arc">
          <a:avLst>
            <a:gd name="adj1" fmla="val 13200000"/>
            <a:gd name="adj2" fmla="val 19200000"/>
          </a:avLst>
        </a:prstGeom>
        <a:noFill/>
        <a:ln w="25400" cap="flat" cmpd="sng" algn="ctr">
          <a:solidFill>
            <a:srgbClr val="00BBEE">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AE12E99D-72F1-474D-92D9-41F971E13206}">
      <dsp:nvSpPr>
        <dsp:cNvPr id="0" name=""/>
        <dsp:cNvSpPr/>
      </dsp:nvSpPr>
      <dsp:spPr>
        <a:xfrm>
          <a:off x="744016" y="1248969"/>
          <a:ext cx="879055" cy="879055"/>
        </a:xfrm>
        <a:prstGeom prst="arc">
          <a:avLst>
            <a:gd name="adj1" fmla="val 2400000"/>
            <a:gd name="adj2" fmla="val 8400000"/>
          </a:avLst>
        </a:prstGeom>
        <a:noFill/>
        <a:ln w="25400" cap="flat" cmpd="sng" algn="ctr">
          <a:solidFill>
            <a:srgbClr val="00BBEE">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18F3CA43-5B0B-4B65-8866-54F7D2D0205A}">
      <dsp:nvSpPr>
        <dsp:cNvPr id="0" name=""/>
        <dsp:cNvSpPr/>
      </dsp:nvSpPr>
      <dsp:spPr>
        <a:xfrm>
          <a:off x="304489" y="1407199"/>
          <a:ext cx="1758110" cy="56259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hueOff val="0"/>
                  <a:satOff val="0"/>
                  <a:lumOff val="0"/>
                  <a:alphaOff val="0"/>
                </a:srgbClr>
              </a:solidFill>
              <a:latin typeface="Arial"/>
              <a:ea typeface="+mn-ea"/>
              <a:cs typeface="+mn-cs"/>
            </a:rPr>
            <a:t>Virtual Assistants for Personal Computing </a:t>
          </a:r>
        </a:p>
      </dsp:txBody>
      <dsp:txXfrm>
        <a:off x="304489" y="1407199"/>
        <a:ext cx="1758110" cy="562595"/>
      </dsp:txXfrm>
    </dsp:sp>
    <dsp:sp modelId="{6AF30FD2-47D6-4754-A588-215DBAAEBD8B}">
      <dsp:nvSpPr>
        <dsp:cNvPr id="0" name=""/>
        <dsp:cNvSpPr/>
      </dsp:nvSpPr>
      <dsp:spPr>
        <a:xfrm>
          <a:off x="3931470" y="1248969"/>
          <a:ext cx="879055" cy="879055"/>
        </a:xfrm>
        <a:prstGeom prst="arc">
          <a:avLst>
            <a:gd name="adj1" fmla="val 13200000"/>
            <a:gd name="adj2" fmla="val 19200000"/>
          </a:avLst>
        </a:prstGeom>
        <a:noFill/>
        <a:ln w="25400" cap="flat" cmpd="sng" algn="ctr">
          <a:solidFill>
            <a:srgbClr val="00BBEE">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245A5017-5239-4C9C-8688-52EA495D1D05}">
      <dsp:nvSpPr>
        <dsp:cNvPr id="0" name=""/>
        <dsp:cNvSpPr/>
      </dsp:nvSpPr>
      <dsp:spPr>
        <a:xfrm>
          <a:off x="3931470" y="1248969"/>
          <a:ext cx="879055" cy="879055"/>
        </a:xfrm>
        <a:prstGeom prst="arc">
          <a:avLst>
            <a:gd name="adj1" fmla="val 2400000"/>
            <a:gd name="adj2" fmla="val 8400000"/>
          </a:avLst>
        </a:prstGeom>
        <a:noFill/>
        <a:ln w="25400" cap="flat" cmpd="sng" algn="ctr">
          <a:solidFill>
            <a:srgbClr val="00BBEE">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3A5E3C6C-6E7B-44AD-BF22-404AAA020128}">
      <dsp:nvSpPr>
        <dsp:cNvPr id="0" name=""/>
        <dsp:cNvSpPr/>
      </dsp:nvSpPr>
      <dsp:spPr>
        <a:xfrm>
          <a:off x="3491942" y="1407199"/>
          <a:ext cx="1758110" cy="56259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hueOff val="0"/>
                  <a:satOff val="0"/>
                  <a:lumOff val="0"/>
                  <a:alphaOff val="0"/>
                </a:srgbClr>
              </a:solidFill>
              <a:latin typeface="Arial"/>
              <a:ea typeface="+mn-ea"/>
              <a:cs typeface="+mn-cs"/>
            </a:rPr>
            <a:t>Natural Language Question Answering</a:t>
          </a:r>
        </a:p>
      </dsp:txBody>
      <dsp:txXfrm>
        <a:off x="3491942" y="1407199"/>
        <a:ext cx="1758110" cy="562595"/>
      </dsp:txXfrm>
    </dsp:sp>
    <dsp:sp modelId="{F749B555-F5F4-4DA2-9935-9343575650C2}">
      <dsp:nvSpPr>
        <dsp:cNvPr id="0" name=""/>
        <dsp:cNvSpPr/>
      </dsp:nvSpPr>
      <dsp:spPr>
        <a:xfrm>
          <a:off x="7189600" y="1248969"/>
          <a:ext cx="879055" cy="879055"/>
        </a:xfrm>
        <a:prstGeom prst="arc">
          <a:avLst>
            <a:gd name="adj1" fmla="val 13200000"/>
            <a:gd name="adj2" fmla="val 19200000"/>
          </a:avLst>
        </a:prstGeom>
        <a:noFill/>
        <a:ln w="25400" cap="flat" cmpd="sng" algn="ctr">
          <a:solidFill>
            <a:srgbClr val="00BBEE">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8E5C6089-E21A-4E43-8D82-146F5F6AFF29}">
      <dsp:nvSpPr>
        <dsp:cNvPr id="0" name=""/>
        <dsp:cNvSpPr/>
      </dsp:nvSpPr>
      <dsp:spPr>
        <a:xfrm>
          <a:off x="7189600" y="1248969"/>
          <a:ext cx="879055" cy="879055"/>
        </a:xfrm>
        <a:prstGeom prst="arc">
          <a:avLst>
            <a:gd name="adj1" fmla="val 2400000"/>
            <a:gd name="adj2" fmla="val 8400000"/>
          </a:avLst>
        </a:prstGeom>
        <a:noFill/>
        <a:ln w="25400" cap="flat" cmpd="sng" algn="ctr">
          <a:solidFill>
            <a:srgbClr val="00BBEE">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BAE5E6E0-72FA-4316-B93F-2857878F35B3}">
      <dsp:nvSpPr>
        <dsp:cNvPr id="0" name=""/>
        <dsp:cNvSpPr/>
      </dsp:nvSpPr>
      <dsp:spPr>
        <a:xfrm>
          <a:off x="6750072" y="1407199"/>
          <a:ext cx="1758110" cy="56259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hueOff val="0"/>
                  <a:satOff val="0"/>
                  <a:lumOff val="0"/>
                  <a:alphaOff val="0"/>
                </a:srgbClr>
              </a:solidFill>
              <a:latin typeface="Arial"/>
              <a:ea typeface="+mn-ea"/>
              <a:cs typeface="+mn-cs"/>
            </a:rPr>
            <a:t>Virtual Service-Desk Assistant</a:t>
          </a:r>
        </a:p>
      </dsp:txBody>
      <dsp:txXfrm>
        <a:off x="6750072" y="1407199"/>
        <a:ext cx="1758110" cy="562595"/>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CEFFF3-1326-44EB-BFBF-1A3DB5302287}" type="datetimeFigureOut">
              <a:rPr lang="en-US" smtClean="0"/>
              <a:t>2/6/2018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E9D003-6761-4B51-BD01-4FED8A65712A}" type="slidenum">
              <a:rPr lang="en-US" smtClean="0"/>
              <a:t>‹#›</a:t>
            </a:fld>
            <a:endParaRPr lang="en-US"/>
          </a:p>
        </p:txBody>
      </p:sp>
    </p:spTree>
    <p:extLst>
      <p:ext uri="{BB962C8B-B14F-4D97-AF65-F5344CB8AC3E}">
        <p14:creationId xmlns:p14="http://schemas.microsoft.com/office/powerpoint/2010/main" val="2164238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E9D003-6761-4B51-BD01-4FED8A65712A}" type="slidenum">
              <a:rPr lang="en-US" smtClean="0"/>
              <a:t>6</a:t>
            </a:fld>
            <a:endParaRPr lang="en-US"/>
          </a:p>
        </p:txBody>
      </p:sp>
    </p:spTree>
    <p:extLst>
      <p:ext uri="{BB962C8B-B14F-4D97-AF65-F5344CB8AC3E}">
        <p14:creationId xmlns:p14="http://schemas.microsoft.com/office/powerpoint/2010/main" val="1743834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E9D003-6761-4B51-BD01-4FED8A65712A}" type="slidenum">
              <a:rPr lang="en-US" smtClean="0"/>
              <a:t>18</a:t>
            </a:fld>
            <a:endParaRPr lang="en-US"/>
          </a:p>
        </p:txBody>
      </p:sp>
    </p:spTree>
    <p:extLst>
      <p:ext uri="{BB962C8B-B14F-4D97-AF65-F5344CB8AC3E}">
        <p14:creationId xmlns:p14="http://schemas.microsoft.com/office/powerpoint/2010/main" val="2892591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E9D003-6761-4B51-BD01-4FED8A65712A}" type="slidenum">
              <a:rPr lang="en-US" smtClean="0"/>
              <a:t>19</a:t>
            </a:fld>
            <a:endParaRPr lang="en-US"/>
          </a:p>
        </p:txBody>
      </p:sp>
    </p:spTree>
    <p:extLst>
      <p:ext uri="{BB962C8B-B14F-4D97-AF65-F5344CB8AC3E}">
        <p14:creationId xmlns:p14="http://schemas.microsoft.com/office/powerpoint/2010/main" val="23841748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E9D003-6761-4B51-BD01-4FED8A65712A}" type="slidenum">
              <a:rPr lang="en-US" smtClean="0"/>
              <a:t>20</a:t>
            </a:fld>
            <a:endParaRPr lang="en-US"/>
          </a:p>
        </p:txBody>
      </p:sp>
    </p:spTree>
    <p:extLst>
      <p:ext uri="{BB962C8B-B14F-4D97-AF65-F5344CB8AC3E}">
        <p14:creationId xmlns:p14="http://schemas.microsoft.com/office/powerpoint/2010/main" val="761413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E9D003-6761-4B51-BD01-4FED8A65712A}" type="slidenum">
              <a:rPr lang="en-US" smtClean="0"/>
              <a:t>22</a:t>
            </a:fld>
            <a:endParaRPr lang="en-US"/>
          </a:p>
        </p:txBody>
      </p:sp>
    </p:spTree>
    <p:extLst>
      <p:ext uri="{BB962C8B-B14F-4D97-AF65-F5344CB8AC3E}">
        <p14:creationId xmlns:p14="http://schemas.microsoft.com/office/powerpoint/2010/main" val="2927850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E9D003-6761-4B51-BD01-4FED8A65712A}" type="slidenum">
              <a:rPr lang="en-US" smtClean="0"/>
              <a:t>23</a:t>
            </a:fld>
            <a:endParaRPr lang="en-US"/>
          </a:p>
        </p:txBody>
      </p:sp>
    </p:spTree>
    <p:extLst>
      <p:ext uri="{BB962C8B-B14F-4D97-AF65-F5344CB8AC3E}">
        <p14:creationId xmlns:p14="http://schemas.microsoft.com/office/powerpoint/2010/main" val="18261207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E9D003-6761-4B51-BD01-4FED8A65712A}" type="slidenum">
              <a:rPr lang="en-US" smtClean="0"/>
              <a:t>24</a:t>
            </a:fld>
            <a:endParaRPr lang="en-US"/>
          </a:p>
        </p:txBody>
      </p:sp>
    </p:spTree>
    <p:extLst>
      <p:ext uri="{BB962C8B-B14F-4D97-AF65-F5344CB8AC3E}">
        <p14:creationId xmlns:p14="http://schemas.microsoft.com/office/powerpoint/2010/main" val="10089485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E9D003-6761-4B51-BD01-4FED8A65712A}" type="slidenum">
              <a:rPr lang="en-US" smtClean="0"/>
              <a:t>25</a:t>
            </a:fld>
            <a:endParaRPr lang="en-US"/>
          </a:p>
        </p:txBody>
      </p:sp>
    </p:spTree>
    <p:extLst>
      <p:ext uri="{BB962C8B-B14F-4D97-AF65-F5344CB8AC3E}">
        <p14:creationId xmlns:p14="http://schemas.microsoft.com/office/powerpoint/2010/main" val="2221255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E9D003-6761-4B51-BD01-4FED8A65712A}" type="slidenum">
              <a:rPr lang="en-US" smtClean="0"/>
              <a:t>26</a:t>
            </a:fld>
            <a:endParaRPr lang="en-US"/>
          </a:p>
        </p:txBody>
      </p:sp>
    </p:spTree>
    <p:extLst>
      <p:ext uri="{BB962C8B-B14F-4D97-AF65-F5344CB8AC3E}">
        <p14:creationId xmlns:p14="http://schemas.microsoft.com/office/powerpoint/2010/main" val="23062412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E9D003-6761-4B51-BD01-4FED8A65712A}" type="slidenum">
              <a:rPr lang="en-US" smtClean="0"/>
              <a:t>27</a:t>
            </a:fld>
            <a:endParaRPr lang="en-US"/>
          </a:p>
        </p:txBody>
      </p:sp>
    </p:spTree>
    <p:extLst>
      <p:ext uri="{BB962C8B-B14F-4D97-AF65-F5344CB8AC3E}">
        <p14:creationId xmlns:p14="http://schemas.microsoft.com/office/powerpoint/2010/main" val="2570095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E9D003-6761-4B51-BD01-4FED8A65712A}" type="slidenum">
              <a:rPr lang="en-US" smtClean="0"/>
              <a:t>28</a:t>
            </a:fld>
            <a:endParaRPr lang="en-US"/>
          </a:p>
        </p:txBody>
      </p:sp>
    </p:spTree>
    <p:extLst>
      <p:ext uri="{BB962C8B-B14F-4D97-AF65-F5344CB8AC3E}">
        <p14:creationId xmlns:p14="http://schemas.microsoft.com/office/powerpoint/2010/main" val="38671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E9D003-6761-4B51-BD01-4FED8A65712A}" type="slidenum">
              <a:rPr lang="en-US" smtClean="0"/>
              <a:t>7</a:t>
            </a:fld>
            <a:endParaRPr lang="en-US"/>
          </a:p>
        </p:txBody>
      </p:sp>
    </p:spTree>
    <p:extLst>
      <p:ext uri="{BB962C8B-B14F-4D97-AF65-F5344CB8AC3E}">
        <p14:creationId xmlns:p14="http://schemas.microsoft.com/office/powerpoint/2010/main" val="27770633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E9D003-6761-4B51-BD01-4FED8A65712A}" type="slidenum">
              <a:rPr lang="en-US" smtClean="0"/>
              <a:t>29</a:t>
            </a:fld>
            <a:endParaRPr lang="en-US"/>
          </a:p>
        </p:txBody>
      </p:sp>
    </p:spTree>
    <p:extLst>
      <p:ext uri="{BB962C8B-B14F-4D97-AF65-F5344CB8AC3E}">
        <p14:creationId xmlns:p14="http://schemas.microsoft.com/office/powerpoint/2010/main" val="19674729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E9D003-6761-4B51-BD01-4FED8A65712A}" type="slidenum">
              <a:rPr lang="en-US" smtClean="0"/>
              <a:t>30</a:t>
            </a:fld>
            <a:endParaRPr lang="en-US"/>
          </a:p>
        </p:txBody>
      </p:sp>
    </p:spTree>
    <p:extLst>
      <p:ext uri="{BB962C8B-B14F-4D97-AF65-F5344CB8AC3E}">
        <p14:creationId xmlns:p14="http://schemas.microsoft.com/office/powerpoint/2010/main" val="31839720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E9D003-6761-4B51-BD01-4FED8A65712A}" type="slidenum">
              <a:rPr lang="en-US" smtClean="0"/>
              <a:t>31</a:t>
            </a:fld>
            <a:endParaRPr lang="en-US"/>
          </a:p>
        </p:txBody>
      </p:sp>
    </p:spTree>
    <p:extLst>
      <p:ext uri="{BB962C8B-B14F-4D97-AF65-F5344CB8AC3E}">
        <p14:creationId xmlns:p14="http://schemas.microsoft.com/office/powerpoint/2010/main" val="1858855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E9D003-6761-4B51-BD01-4FED8A65712A}" type="slidenum">
              <a:rPr lang="en-US" smtClean="0"/>
              <a:t>10</a:t>
            </a:fld>
            <a:endParaRPr lang="en-US"/>
          </a:p>
        </p:txBody>
      </p:sp>
    </p:spTree>
    <p:extLst>
      <p:ext uri="{BB962C8B-B14F-4D97-AF65-F5344CB8AC3E}">
        <p14:creationId xmlns:p14="http://schemas.microsoft.com/office/powerpoint/2010/main" val="795782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E9D003-6761-4B51-BD01-4FED8A65712A}" type="slidenum">
              <a:rPr lang="en-US" smtClean="0"/>
              <a:t>11</a:t>
            </a:fld>
            <a:endParaRPr lang="en-US"/>
          </a:p>
        </p:txBody>
      </p:sp>
    </p:spTree>
    <p:extLst>
      <p:ext uri="{BB962C8B-B14F-4D97-AF65-F5344CB8AC3E}">
        <p14:creationId xmlns:p14="http://schemas.microsoft.com/office/powerpoint/2010/main" val="1817136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E9D003-6761-4B51-BD01-4FED8A65712A}" type="slidenum">
              <a:rPr lang="en-US" smtClean="0"/>
              <a:t>12</a:t>
            </a:fld>
            <a:endParaRPr lang="en-US"/>
          </a:p>
        </p:txBody>
      </p:sp>
    </p:spTree>
    <p:extLst>
      <p:ext uri="{BB962C8B-B14F-4D97-AF65-F5344CB8AC3E}">
        <p14:creationId xmlns:p14="http://schemas.microsoft.com/office/powerpoint/2010/main" val="1217850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E9D003-6761-4B51-BD01-4FED8A65712A}" type="slidenum">
              <a:rPr lang="en-US" smtClean="0"/>
              <a:t>13</a:t>
            </a:fld>
            <a:endParaRPr lang="en-US"/>
          </a:p>
        </p:txBody>
      </p:sp>
    </p:spTree>
    <p:extLst>
      <p:ext uri="{BB962C8B-B14F-4D97-AF65-F5344CB8AC3E}">
        <p14:creationId xmlns:p14="http://schemas.microsoft.com/office/powerpoint/2010/main" val="1474931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E9D003-6761-4B51-BD01-4FED8A65712A}" type="slidenum">
              <a:rPr lang="en-US" smtClean="0"/>
              <a:t>14</a:t>
            </a:fld>
            <a:endParaRPr lang="en-US"/>
          </a:p>
        </p:txBody>
      </p:sp>
    </p:spTree>
    <p:extLst>
      <p:ext uri="{BB962C8B-B14F-4D97-AF65-F5344CB8AC3E}">
        <p14:creationId xmlns:p14="http://schemas.microsoft.com/office/powerpoint/2010/main" val="2047960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E9D003-6761-4B51-BD01-4FED8A65712A}" type="slidenum">
              <a:rPr lang="en-US" smtClean="0"/>
              <a:t>16</a:t>
            </a:fld>
            <a:endParaRPr lang="en-US"/>
          </a:p>
        </p:txBody>
      </p:sp>
    </p:spTree>
    <p:extLst>
      <p:ext uri="{BB962C8B-B14F-4D97-AF65-F5344CB8AC3E}">
        <p14:creationId xmlns:p14="http://schemas.microsoft.com/office/powerpoint/2010/main" val="4003173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E9D003-6761-4B51-BD01-4FED8A65712A}" type="slidenum">
              <a:rPr lang="en-US" smtClean="0"/>
              <a:t>17</a:t>
            </a:fld>
            <a:endParaRPr lang="en-US"/>
          </a:p>
        </p:txBody>
      </p:sp>
    </p:spTree>
    <p:extLst>
      <p:ext uri="{BB962C8B-B14F-4D97-AF65-F5344CB8AC3E}">
        <p14:creationId xmlns:p14="http://schemas.microsoft.com/office/powerpoint/2010/main" val="2387822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534B9-E3D5-4588-ADB9-B638B7040D0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3AE357E-C47D-488B-ACC0-0F1504F9F3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EE6AD97-1058-4BD5-8B64-91FEB3F18F39}"/>
              </a:ext>
            </a:extLst>
          </p:cNvPr>
          <p:cNvSpPr>
            <a:spLocks noGrp="1"/>
          </p:cNvSpPr>
          <p:nvPr>
            <p:ph type="dt" sz="half" idx="10"/>
          </p:nvPr>
        </p:nvSpPr>
        <p:spPr/>
        <p:txBody>
          <a:bodyPr/>
          <a:lstStyle/>
          <a:p>
            <a:fld id="{D26DE537-907E-4B28-A343-14E321D7D9B4}" type="datetimeFigureOut">
              <a:rPr lang="en-US" smtClean="0"/>
              <a:t>2/6/2018</a:t>
            </a:fld>
            <a:endParaRPr lang="en-US"/>
          </a:p>
        </p:txBody>
      </p:sp>
      <p:sp>
        <p:nvSpPr>
          <p:cNvPr id="5" name="Footer Placeholder 4">
            <a:extLst>
              <a:ext uri="{FF2B5EF4-FFF2-40B4-BE49-F238E27FC236}">
                <a16:creationId xmlns:a16="http://schemas.microsoft.com/office/drawing/2014/main" id="{A48884AD-895D-4527-98D3-595013D957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B57F39-4812-4298-B2CB-4D7EB93BF609}"/>
              </a:ext>
            </a:extLst>
          </p:cNvPr>
          <p:cNvSpPr>
            <a:spLocks noGrp="1"/>
          </p:cNvSpPr>
          <p:nvPr>
            <p:ph type="sldNum" sz="quarter" idx="12"/>
          </p:nvPr>
        </p:nvSpPr>
        <p:spPr/>
        <p:txBody>
          <a:bodyPr/>
          <a:lstStyle/>
          <a:p>
            <a:fld id="{FB0BF766-12EC-477B-A62F-7D87D8F8479A}" type="slidenum">
              <a:rPr lang="en-US" smtClean="0"/>
              <a:t>‹#›</a:t>
            </a:fld>
            <a:endParaRPr lang="en-US"/>
          </a:p>
        </p:txBody>
      </p:sp>
    </p:spTree>
    <p:extLst>
      <p:ext uri="{BB962C8B-B14F-4D97-AF65-F5344CB8AC3E}">
        <p14:creationId xmlns:p14="http://schemas.microsoft.com/office/powerpoint/2010/main" val="1746280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219CF-B1D8-4E1E-88B1-F22ACB349CD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0B524B2-E531-4B2E-9241-101470C02CC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E2990F-3363-4857-BB37-218926AD5284}"/>
              </a:ext>
            </a:extLst>
          </p:cNvPr>
          <p:cNvSpPr>
            <a:spLocks noGrp="1"/>
          </p:cNvSpPr>
          <p:nvPr>
            <p:ph type="dt" sz="half" idx="10"/>
          </p:nvPr>
        </p:nvSpPr>
        <p:spPr/>
        <p:txBody>
          <a:bodyPr/>
          <a:lstStyle/>
          <a:p>
            <a:fld id="{D26DE537-907E-4B28-A343-14E321D7D9B4}" type="datetimeFigureOut">
              <a:rPr lang="en-US" smtClean="0"/>
              <a:t>2/6/2018</a:t>
            </a:fld>
            <a:endParaRPr lang="en-US"/>
          </a:p>
        </p:txBody>
      </p:sp>
      <p:sp>
        <p:nvSpPr>
          <p:cNvPr id="5" name="Footer Placeholder 4">
            <a:extLst>
              <a:ext uri="{FF2B5EF4-FFF2-40B4-BE49-F238E27FC236}">
                <a16:creationId xmlns:a16="http://schemas.microsoft.com/office/drawing/2014/main" id="{C4378E8E-6667-487E-8D58-ACF951423E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EFABA4-9C93-4F4A-AE65-B51925425586}"/>
              </a:ext>
            </a:extLst>
          </p:cNvPr>
          <p:cNvSpPr>
            <a:spLocks noGrp="1"/>
          </p:cNvSpPr>
          <p:nvPr>
            <p:ph type="sldNum" sz="quarter" idx="12"/>
          </p:nvPr>
        </p:nvSpPr>
        <p:spPr/>
        <p:txBody>
          <a:bodyPr/>
          <a:lstStyle/>
          <a:p>
            <a:fld id="{FB0BF766-12EC-477B-A62F-7D87D8F8479A}" type="slidenum">
              <a:rPr lang="en-US" smtClean="0"/>
              <a:t>‹#›</a:t>
            </a:fld>
            <a:endParaRPr lang="en-US"/>
          </a:p>
        </p:txBody>
      </p:sp>
    </p:spTree>
    <p:extLst>
      <p:ext uri="{BB962C8B-B14F-4D97-AF65-F5344CB8AC3E}">
        <p14:creationId xmlns:p14="http://schemas.microsoft.com/office/powerpoint/2010/main" val="2577708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FF4CD4-69C5-44DB-A451-5F67ADE79E6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47646CA-F450-4D6E-A364-6F8A014E143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999D55-B0C9-499B-8125-F82F91BCE2C3}"/>
              </a:ext>
            </a:extLst>
          </p:cNvPr>
          <p:cNvSpPr>
            <a:spLocks noGrp="1"/>
          </p:cNvSpPr>
          <p:nvPr>
            <p:ph type="dt" sz="half" idx="10"/>
          </p:nvPr>
        </p:nvSpPr>
        <p:spPr/>
        <p:txBody>
          <a:bodyPr/>
          <a:lstStyle/>
          <a:p>
            <a:fld id="{D26DE537-907E-4B28-A343-14E321D7D9B4}" type="datetimeFigureOut">
              <a:rPr lang="en-US" smtClean="0"/>
              <a:t>2/6/2018</a:t>
            </a:fld>
            <a:endParaRPr lang="en-US"/>
          </a:p>
        </p:txBody>
      </p:sp>
      <p:sp>
        <p:nvSpPr>
          <p:cNvPr id="5" name="Footer Placeholder 4">
            <a:extLst>
              <a:ext uri="{FF2B5EF4-FFF2-40B4-BE49-F238E27FC236}">
                <a16:creationId xmlns:a16="http://schemas.microsoft.com/office/drawing/2014/main" id="{149E30DF-18FA-4847-87FB-35F43A3E2B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D7915F-2474-4343-9636-DA87CFFE58DC}"/>
              </a:ext>
            </a:extLst>
          </p:cNvPr>
          <p:cNvSpPr>
            <a:spLocks noGrp="1"/>
          </p:cNvSpPr>
          <p:nvPr>
            <p:ph type="sldNum" sz="quarter" idx="12"/>
          </p:nvPr>
        </p:nvSpPr>
        <p:spPr/>
        <p:txBody>
          <a:bodyPr/>
          <a:lstStyle/>
          <a:p>
            <a:fld id="{FB0BF766-12EC-477B-A62F-7D87D8F8479A}" type="slidenum">
              <a:rPr lang="en-US" smtClean="0"/>
              <a:t>‹#›</a:t>
            </a:fld>
            <a:endParaRPr lang="en-US"/>
          </a:p>
        </p:txBody>
      </p:sp>
    </p:spTree>
    <p:extLst>
      <p:ext uri="{BB962C8B-B14F-4D97-AF65-F5344CB8AC3E}">
        <p14:creationId xmlns:p14="http://schemas.microsoft.com/office/powerpoint/2010/main" val="3816927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1777D-731C-4A21-81EE-9F8BD96AE8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CD1E39-2704-4FBD-89D9-72FEC6A4BC3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46C354-1D3C-4472-9A2D-40A0598B4260}"/>
              </a:ext>
            </a:extLst>
          </p:cNvPr>
          <p:cNvSpPr>
            <a:spLocks noGrp="1"/>
          </p:cNvSpPr>
          <p:nvPr>
            <p:ph type="dt" sz="half" idx="10"/>
          </p:nvPr>
        </p:nvSpPr>
        <p:spPr/>
        <p:txBody>
          <a:bodyPr/>
          <a:lstStyle/>
          <a:p>
            <a:fld id="{D26DE537-907E-4B28-A343-14E321D7D9B4}" type="datetimeFigureOut">
              <a:rPr lang="en-US" smtClean="0"/>
              <a:t>2/6/2018</a:t>
            </a:fld>
            <a:endParaRPr lang="en-US"/>
          </a:p>
        </p:txBody>
      </p:sp>
      <p:sp>
        <p:nvSpPr>
          <p:cNvPr id="5" name="Footer Placeholder 4">
            <a:extLst>
              <a:ext uri="{FF2B5EF4-FFF2-40B4-BE49-F238E27FC236}">
                <a16:creationId xmlns:a16="http://schemas.microsoft.com/office/drawing/2014/main" id="{38A95915-5D88-4A9D-9DD9-AEC591CFFE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B9F493-37C4-4D20-A99A-A488FCCD13B4}"/>
              </a:ext>
            </a:extLst>
          </p:cNvPr>
          <p:cNvSpPr>
            <a:spLocks noGrp="1"/>
          </p:cNvSpPr>
          <p:nvPr>
            <p:ph type="sldNum" sz="quarter" idx="12"/>
          </p:nvPr>
        </p:nvSpPr>
        <p:spPr/>
        <p:txBody>
          <a:bodyPr/>
          <a:lstStyle/>
          <a:p>
            <a:fld id="{FB0BF766-12EC-477B-A62F-7D87D8F8479A}" type="slidenum">
              <a:rPr lang="en-US" smtClean="0"/>
              <a:t>‹#›</a:t>
            </a:fld>
            <a:endParaRPr lang="en-US"/>
          </a:p>
        </p:txBody>
      </p:sp>
    </p:spTree>
    <p:extLst>
      <p:ext uri="{BB962C8B-B14F-4D97-AF65-F5344CB8AC3E}">
        <p14:creationId xmlns:p14="http://schemas.microsoft.com/office/powerpoint/2010/main" val="845321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B2047-E016-4615-B132-2B2EE0315A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9915006-8D3C-49FC-BEEE-0FB4D28123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FB4FB0C-86AF-427F-9565-731F28404919}"/>
              </a:ext>
            </a:extLst>
          </p:cNvPr>
          <p:cNvSpPr>
            <a:spLocks noGrp="1"/>
          </p:cNvSpPr>
          <p:nvPr>
            <p:ph type="dt" sz="half" idx="10"/>
          </p:nvPr>
        </p:nvSpPr>
        <p:spPr/>
        <p:txBody>
          <a:bodyPr/>
          <a:lstStyle/>
          <a:p>
            <a:fld id="{D26DE537-907E-4B28-A343-14E321D7D9B4}" type="datetimeFigureOut">
              <a:rPr lang="en-US" smtClean="0"/>
              <a:t>2/6/2018</a:t>
            </a:fld>
            <a:endParaRPr lang="en-US"/>
          </a:p>
        </p:txBody>
      </p:sp>
      <p:sp>
        <p:nvSpPr>
          <p:cNvPr id="5" name="Footer Placeholder 4">
            <a:extLst>
              <a:ext uri="{FF2B5EF4-FFF2-40B4-BE49-F238E27FC236}">
                <a16:creationId xmlns:a16="http://schemas.microsoft.com/office/drawing/2014/main" id="{47C056AD-FADD-4456-AE55-4C7005EC8A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1648CD-B951-48DC-B32B-A5031D80E5E4}"/>
              </a:ext>
            </a:extLst>
          </p:cNvPr>
          <p:cNvSpPr>
            <a:spLocks noGrp="1"/>
          </p:cNvSpPr>
          <p:nvPr>
            <p:ph type="sldNum" sz="quarter" idx="12"/>
          </p:nvPr>
        </p:nvSpPr>
        <p:spPr/>
        <p:txBody>
          <a:bodyPr/>
          <a:lstStyle/>
          <a:p>
            <a:fld id="{FB0BF766-12EC-477B-A62F-7D87D8F8479A}" type="slidenum">
              <a:rPr lang="en-US" smtClean="0"/>
              <a:t>‹#›</a:t>
            </a:fld>
            <a:endParaRPr lang="en-US"/>
          </a:p>
        </p:txBody>
      </p:sp>
    </p:spTree>
    <p:extLst>
      <p:ext uri="{BB962C8B-B14F-4D97-AF65-F5344CB8AC3E}">
        <p14:creationId xmlns:p14="http://schemas.microsoft.com/office/powerpoint/2010/main" val="1618685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4DA05-0625-4BFA-9FCF-B9E8A8F929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71CB58-399E-4124-83DD-CC38304FD4B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B20025C-5CC6-4620-9D95-B916E59B354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4B0AE0-89B1-4570-97C2-560D0C55B0A7}"/>
              </a:ext>
            </a:extLst>
          </p:cNvPr>
          <p:cNvSpPr>
            <a:spLocks noGrp="1"/>
          </p:cNvSpPr>
          <p:nvPr>
            <p:ph type="dt" sz="half" idx="10"/>
          </p:nvPr>
        </p:nvSpPr>
        <p:spPr/>
        <p:txBody>
          <a:bodyPr/>
          <a:lstStyle/>
          <a:p>
            <a:fld id="{D26DE537-907E-4B28-A343-14E321D7D9B4}" type="datetimeFigureOut">
              <a:rPr lang="en-US" smtClean="0"/>
              <a:t>2/6/2018</a:t>
            </a:fld>
            <a:endParaRPr lang="en-US"/>
          </a:p>
        </p:txBody>
      </p:sp>
      <p:sp>
        <p:nvSpPr>
          <p:cNvPr id="6" name="Footer Placeholder 5">
            <a:extLst>
              <a:ext uri="{FF2B5EF4-FFF2-40B4-BE49-F238E27FC236}">
                <a16:creationId xmlns:a16="http://schemas.microsoft.com/office/drawing/2014/main" id="{8D6F7AD1-D10A-45EF-B2C4-9C2B78F0CA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526999-84DC-4D22-AFB9-51D95B6553CD}"/>
              </a:ext>
            </a:extLst>
          </p:cNvPr>
          <p:cNvSpPr>
            <a:spLocks noGrp="1"/>
          </p:cNvSpPr>
          <p:nvPr>
            <p:ph type="sldNum" sz="quarter" idx="12"/>
          </p:nvPr>
        </p:nvSpPr>
        <p:spPr/>
        <p:txBody>
          <a:bodyPr/>
          <a:lstStyle/>
          <a:p>
            <a:fld id="{FB0BF766-12EC-477B-A62F-7D87D8F8479A}" type="slidenum">
              <a:rPr lang="en-US" smtClean="0"/>
              <a:t>‹#›</a:t>
            </a:fld>
            <a:endParaRPr lang="en-US"/>
          </a:p>
        </p:txBody>
      </p:sp>
    </p:spTree>
    <p:extLst>
      <p:ext uri="{BB962C8B-B14F-4D97-AF65-F5344CB8AC3E}">
        <p14:creationId xmlns:p14="http://schemas.microsoft.com/office/powerpoint/2010/main" val="808469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5ECAC-F0DC-4570-A989-72F7DFAC85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6FA0A0-717D-4B81-A400-D05E356AB6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271D1F1-B5DC-4B4C-BBBE-C7941E04FD9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19159C-B3DA-4908-B9BE-3CD2735E04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2166AD6-A547-45ED-A2EC-69F2961B866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F878C0-A1CF-46A6-8803-0568A804243B}"/>
              </a:ext>
            </a:extLst>
          </p:cNvPr>
          <p:cNvSpPr>
            <a:spLocks noGrp="1"/>
          </p:cNvSpPr>
          <p:nvPr>
            <p:ph type="dt" sz="half" idx="10"/>
          </p:nvPr>
        </p:nvSpPr>
        <p:spPr/>
        <p:txBody>
          <a:bodyPr/>
          <a:lstStyle/>
          <a:p>
            <a:fld id="{D26DE537-907E-4B28-A343-14E321D7D9B4}" type="datetimeFigureOut">
              <a:rPr lang="en-US" smtClean="0"/>
              <a:t>2/6/2018</a:t>
            </a:fld>
            <a:endParaRPr lang="en-US"/>
          </a:p>
        </p:txBody>
      </p:sp>
      <p:sp>
        <p:nvSpPr>
          <p:cNvPr id="8" name="Footer Placeholder 7">
            <a:extLst>
              <a:ext uri="{FF2B5EF4-FFF2-40B4-BE49-F238E27FC236}">
                <a16:creationId xmlns:a16="http://schemas.microsoft.com/office/drawing/2014/main" id="{8249A7BB-0F4E-48AA-AC9B-851D4A238B4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1B2CD11-736A-4381-BF83-073A01974E19}"/>
              </a:ext>
            </a:extLst>
          </p:cNvPr>
          <p:cNvSpPr>
            <a:spLocks noGrp="1"/>
          </p:cNvSpPr>
          <p:nvPr>
            <p:ph type="sldNum" sz="quarter" idx="12"/>
          </p:nvPr>
        </p:nvSpPr>
        <p:spPr/>
        <p:txBody>
          <a:bodyPr/>
          <a:lstStyle/>
          <a:p>
            <a:fld id="{FB0BF766-12EC-477B-A62F-7D87D8F8479A}" type="slidenum">
              <a:rPr lang="en-US" smtClean="0"/>
              <a:t>‹#›</a:t>
            </a:fld>
            <a:endParaRPr lang="en-US"/>
          </a:p>
        </p:txBody>
      </p:sp>
    </p:spTree>
    <p:extLst>
      <p:ext uri="{BB962C8B-B14F-4D97-AF65-F5344CB8AC3E}">
        <p14:creationId xmlns:p14="http://schemas.microsoft.com/office/powerpoint/2010/main" val="2936769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1E746-5599-46D6-AEFF-91A43E29153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4DA834-6B80-4E2E-82DC-E720BBCEE38B}"/>
              </a:ext>
            </a:extLst>
          </p:cNvPr>
          <p:cNvSpPr>
            <a:spLocks noGrp="1"/>
          </p:cNvSpPr>
          <p:nvPr>
            <p:ph type="dt" sz="half" idx="10"/>
          </p:nvPr>
        </p:nvSpPr>
        <p:spPr/>
        <p:txBody>
          <a:bodyPr/>
          <a:lstStyle/>
          <a:p>
            <a:fld id="{D26DE537-907E-4B28-A343-14E321D7D9B4}" type="datetimeFigureOut">
              <a:rPr lang="en-US" smtClean="0"/>
              <a:t>2/6/2018</a:t>
            </a:fld>
            <a:endParaRPr lang="en-US"/>
          </a:p>
        </p:txBody>
      </p:sp>
      <p:sp>
        <p:nvSpPr>
          <p:cNvPr id="4" name="Footer Placeholder 3">
            <a:extLst>
              <a:ext uri="{FF2B5EF4-FFF2-40B4-BE49-F238E27FC236}">
                <a16:creationId xmlns:a16="http://schemas.microsoft.com/office/drawing/2014/main" id="{0EA10DB5-934A-480F-9B9B-4A7DA510D3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7218314-46CF-4DB9-AA96-C6D2E196AE6D}"/>
              </a:ext>
            </a:extLst>
          </p:cNvPr>
          <p:cNvSpPr>
            <a:spLocks noGrp="1"/>
          </p:cNvSpPr>
          <p:nvPr>
            <p:ph type="sldNum" sz="quarter" idx="12"/>
          </p:nvPr>
        </p:nvSpPr>
        <p:spPr/>
        <p:txBody>
          <a:bodyPr/>
          <a:lstStyle/>
          <a:p>
            <a:fld id="{FB0BF766-12EC-477B-A62F-7D87D8F8479A}" type="slidenum">
              <a:rPr lang="en-US" smtClean="0"/>
              <a:t>‹#›</a:t>
            </a:fld>
            <a:endParaRPr lang="en-US"/>
          </a:p>
        </p:txBody>
      </p:sp>
    </p:spTree>
    <p:extLst>
      <p:ext uri="{BB962C8B-B14F-4D97-AF65-F5344CB8AC3E}">
        <p14:creationId xmlns:p14="http://schemas.microsoft.com/office/powerpoint/2010/main" val="2562102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F0B4A9-F580-440F-BC64-6000C4F847C6}"/>
              </a:ext>
            </a:extLst>
          </p:cNvPr>
          <p:cNvSpPr>
            <a:spLocks noGrp="1"/>
          </p:cNvSpPr>
          <p:nvPr>
            <p:ph type="dt" sz="half" idx="10"/>
          </p:nvPr>
        </p:nvSpPr>
        <p:spPr/>
        <p:txBody>
          <a:bodyPr/>
          <a:lstStyle/>
          <a:p>
            <a:fld id="{D26DE537-907E-4B28-A343-14E321D7D9B4}" type="datetimeFigureOut">
              <a:rPr lang="en-US" smtClean="0"/>
              <a:t>2/6/2018</a:t>
            </a:fld>
            <a:endParaRPr lang="en-US"/>
          </a:p>
        </p:txBody>
      </p:sp>
      <p:sp>
        <p:nvSpPr>
          <p:cNvPr id="3" name="Footer Placeholder 2">
            <a:extLst>
              <a:ext uri="{FF2B5EF4-FFF2-40B4-BE49-F238E27FC236}">
                <a16:creationId xmlns:a16="http://schemas.microsoft.com/office/drawing/2014/main" id="{BF4C22FB-8506-433E-8114-405A43E29BF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589381-9F25-4C74-9BD0-CBB8563A5BAE}"/>
              </a:ext>
            </a:extLst>
          </p:cNvPr>
          <p:cNvSpPr>
            <a:spLocks noGrp="1"/>
          </p:cNvSpPr>
          <p:nvPr>
            <p:ph type="sldNum" sz="quarter" idx="12"/>
          </p:nvPr>
        </p:nvSpPr>
        <p:spPr/>
        <p:txBody>
          <a:bodyPr/>
          <a:lstStyle/>
          <a:p>
            <a:fld id="{FB0BF766-12EC-477B-A62F-7D87D8F8479A}" type="slidenum">
              <a:rPr lang="en-US" smtClean="0"/>
              <a:t>‹#›</a:t>
            </a:fld>
            <a:endParaRPr lang="en-US"/>
          </a:p>
        </p:txBody>
      </p:sp>
    </p:spTree>
    <p:extLst>
      <p:ext uri="{BB962C8B-B14F-4D97-AF65-F5344CB8AC3E}">
        <p14:creationId xmlns:p14="http://schemas.microsoft.com/office/powerpoint/2010/main" val="2416382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EA6F4-0610-411E-9D64-F365640B06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A15D60B-6CDE-4DE2-A84A-7AF16E5E9D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E028585-D311-43B2-B594-8843DFDCF3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BAADDA6-6CE8-4EBC-BD2A-14ED82C338AF}"/>
              </a:ext>
            </a:extLst>
          </p:cNvPr>
          <p:cNvSpPr>
            <a:spLocks noGrp="1"/>
          </p:cNvSpPr>
          <p:nvPr>
            <p:ph type="dt" sz="half" idx="10"/>
          </p:nvPr>
        </p:nvSpPr>
        <p:spPr/>
        <p:txBody>
          <a:bodyPr/>
          <a:lstStyle/>
          <a:p>
            <a:fld id="{D26DE537-907E-4B28-A343-14E321D7D9B4}" type="datetimeFigureOut">
              <a:rPr lang="en-US" smtClean="0"/>
              <a:t>2/6/2018</a:t>
            </a:fld>
            <a:endParaRPr lang="en-US"/>
          </a:p>
        </p:txBody>
      </p:sp>
      <p:sp>
        <p:nvSpPr>
          <p:cNvPr id="6" name="Footer Placeholder 5">
            <a:extLst>
              <a:ext uri="{FF2B5EF4-FFF2-40B4-BE49-F238E27FC236}">
                <a16:creationId xmlns:a16="http://schemas.microsoft.com/office/drawing/2014/main" id="{22A31BCA-9878-4CA7-B849-96BE116182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7960C0-4081-4590-8A0B-321CC6E41BA0}"/>
              </a:ext>
            </a:extLst>
          </p:cNvPr>
          <p:cNvSpPr>
            <a:spLocks noGrp="1"/>
          </p:cNvSpPr>
          <p:nvPr>
            <p:ph type="sldNum" sz="quarter" idx="12"/>
          </p:nvPr>
        </p:nvSpPr>
        <p:spPr/>
        <p:txBody>
          <a:bodyPr/>
          <a:lstStyle/>
          <a:p>
            <a:fld id="{FB0BF766-12EC-477B-A62F-7D87D8F8479A}" type="slidenum">
              <a:rPr lang="en-US" smtClean="0"/>
              <a:t>‹#›</a:t>
            </a:fld>
            <a:endParaRPr lang="en-US"/>
          </a:p>
        </p:txBody>
      </p:sp>
    </p:spTree>
    <p:extLst>
      <p:ext uri="{BB962C8B-B14F-4D97-AF65-F5344CB8AC3E}">
        <p14:creationId xmlns:p14="http://schemas.microsoft.com/office/powerpoint/2010/main" val="1535613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69441-B513-4978-A228-DF81BA40A2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76B6FD8-D943-48C0-86B3-2867B1C7DA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12B386-41BD-4F15-A4F5-F1C89C1B74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01B17E0-8C7E-4544-9814-DBD9B65529BD}"/>
              </a:ext>
            </a:extLst>
          </p:cNvPr>
          <p:cNvSpPr>
            <a:spLocks noGrp="1"/>
          </p:cNvSpPr>
          <p:nvPr>
            <p:ph type="dt" sz="half" idx="10"/>
          </p:nvPr>
        </p:nvSpPr>
        <p:spPr/>
        <p:txBody>
          <a:bodyPr/>
          <a:lstStyle/>
          <a:p>
            <a:fld id="{D26DE537-907E-4B28-A343-14E321D7D9B4}" type="datetimeFigureOut">
              <a:rPr lang="en-US" smtClean="0"/>
              <a:t>2/6/2018</a:t>
            </a:fld>
            <a:endParaRPr lang="en-US"/>
          </a:p>
        </p:txBody>
      </p:sp>
      <p:sp>
        <p:nvSpPr>
          <p:cNvPr id="6" name="Footer Placeholder 5">
            <a:extLst>
              <a:ext uri="{FF2B5EF4-FFF2-40B4-BE49-F238E27FC236}">
                <a16:creationId xmlns:a16="http://schemas.microsoft.com/office/drawing/2014/main" id="{48BADDDE-70BD-47B9-BD91-36CFFD042F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D31BD1-ADF3-4FBC-83E8-0180517A49C9}"/>
              </a:ext>
            </a:extLst>
          </p:cNvPr>
          <p:cNvSpPr>
            <a:spLocks noGrp="1"/>
          </p:cNvSpPr>
          <p:nvPr>
            <p:ph type="sldNum" sz="quarter" idx="12"/>
          </p:nvPr>
        </p:nvSpPr>
        <p:spPr/>
        <p:txBody>
          <a:bodyPr/>
          <a:lstStyle/>
          <a:p>
            <a:fld id="{FB0BF766-12EC-477B-A62F-7D87D8F8479A}" type="slidenum">
              <a:rPr lang="en-US" smtClean="0"/>
              <a:t>‹#›</a:t>
            </a:fld>
            <a:endParaRPr lang="en-US"/>
          </a:p>
        </p:txBody>
      </p:sp>
    </p:spTree>
    <p:extLst>
      <p:ext uri="{BB962C8B-B14F-4D97-AF65-F5344CB8AC3E}">
        <p14:creationId xmlns:p14="http://schemas.microsoft.com/office/powerpoint/2010/main" val="1463223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333DEA-EE60-4F66-B19D-CBA1811BA6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A99DA1B-B180-41B3-A16E-69B77E5741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2BB389-2B75-453F-833F-51E8F2F55E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6DE537-907E-4B28-A343-14E321D7D9B4}" type="datetimeFigureOut">
              <a:rPr lang="en-US" smtClean="0"/>
              <a:t>2/6/2018</a:t>
            </a:fld>
            <a:endParaRPr lang="en-US"/>
          </a:p>
        </p:txBody>
      </p:sp>
      <p:sp>
        <p:nvSpPr>
          <p:cNvPr id="5" name="Footer Placeholder 4">
            <a:extLst>
              <a:ext uri="{FF2B5EF4-FFF2-40B4-BE49-F238E27FC236}">
                <a16:creationId xmlns:a16="http://schemas.microsoft.com/office/drawing/2014/main" id="{F597B919-38FD-49C9-9140-DC40B576C7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2DB1E68-D604-4492-956F-BBBAB97F67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0BF766-12EC-477B-A62F-7D87D8F8479A}" type="slidenum">
              <a:rPr lang="en-US" smtClean="0"/>
              <a:t>‹#›</a:t>
            </a:fld>
            <a:endParaRPr lang="en-US"/>
          </a:p>
        </p:txBody>
      </p:sp>
    </p:spTree>
    <p:extLst>
      <p:ext uri="{BB962C8B-B14F-4D97-AF65-F5344CB8AC3E}">
        <p14:creationId xmlns:p14="http://schemas.microsoft.com/office/powerpoint/2010/main" val="9394205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image" Target="../media/image20.png"/><Relationship Id="rId21" Type="http://schemas.openxmlformats.org/officeDocument/2006/relationships/image" Target="../media/image38.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notesSlide" Target="../notesSlides/notesSlide7.xml"/><Relationship Id="rId16" Type="http://schemas.openxmlformats.org/officeDocument/2006/relationships/image" Target="../media/image33.png"/><Relationship Id="rId20"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19" Type="http://schemas.openxmlformats.org/officeDocument/2006/relationships/image" Target="../media/image36.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go.accenture.com/AINLU"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42.jpeg"/><Relationship Id="rId13" Type="http://schemas.openxmlformats.org/officeDocument/2006/relationships/hyperlink" Target="http://silvia4u.info/silvia/" TargetMode="External"/><Relationship Id="rId18" Type="http://schemas.openxmlformats.org/officeDocument/2006/relationships/image" Target="../media/image47.jpeg"/><Relationship Id="rId26" Type="http://schemas.openxmlformats.org/officeDocument/2006/relationships/hyperlink" Target="http://www.google.com/landing/now/#whatisit" TargetMode="External"/><Relationship Id="rId3" Type="http://schemas.openxmlformats.org/officeDocument/2006/relationships/diagramData" Target="../diagrams/data1.xml"/><Relationship Id="rId21" Type="http://schemas.openxmlformats.org/officeDocument/2006/relationships/hyperlink" Target="http://www.nextit.com/" TargetMode="External"/><Relationship Id="rId7" Type="http://schemas.microsoft.com/office/2007/relationships/diagramDrawing" Target="../diagrams/drawing1.xml"/><Relationship Id="rId12" Type="http://schemas.openxmlformats.org/officeDocument/2006/relationships/hyperlink" Target="http://www.zdnet.com/cortana-more-on-microsofts-next-generation-personal-assistant-7000020602/" TargetMode="External"/><Relationship Id="rId17" Type="http://schemas.openxmlformats.org/officeDocument/2006/relationships/hyperlink" Target="http://www.wolframalpha.com/" TargetMode="External"/><Relationship Id="rId25" Type="http://schemas.openxmlformats.org/officeDocument/2006/relationships/hyperlink" Target="http://www.artificial-solutions.com/" TargetMode="External"/><Relationship Id="rId2" Type="http://schemas.openxmlformats.org/officeDocument/2006/relationships/notesSlide" Target="../notesSlides/notesSlide11.xml"/><Relationship Id="rId16" Type="http://schemas.openxmlformats.org/officeDocument/2006/relationships/image" Target="../media/image46.png"/><Relationship Id="rId20" Type="http://schemas.openxmlformats.org/officeDocument/2006/relationships/image" Target="../media/image48.jpeg"/><Relationship Id="rId29"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44.jpeg"/><Relationship Id="rId24" Type="http://schemas.openxmlformats.org/officeDocument/2006/relationships/image" Target="../media/image50.png"/><Relationship Id="rId5" Type="http://schemas.openxmlformats.org/officeDocument/2006/relationships/diagramQuickStyle" Target="../diagrams/quickStyle1.xml"/><Relationship Id="rId15" Type="http://schemas.openxmlformats.org/officeDocument/2006/relationships/hyperlink" Target="http://www-03.ibm.com/innovation/us/watson/" TargetMode="External"/><Relationship Id="rId23" Type="http://schemas.openxmlformats.org/officeDocument/2006/relationships/hyperlink" Target="http://www.nuance.com/landing-pages/products/nina/default.asp" TargetMode="External"/><Relationship Id="rId28" Type="http://schemas.openxmlformats.org/officeDocument/2006/relationships/hyperlink" Target="http://easyask.com/products/" TargetMode="External"/><Relationship Id="rId10" Type="http://schemas.openxmlformats.org/officeDocument/2006/relationships/hyperlink" Target="http://www.apple.com/ios/siri/" TargetMode="External"/><Relationship Id="rId19" Type="http://schemas.openxmlformats.org/officeDocument/2006/relationships/hyperlink" Target="http://www.ipsoft.com/" TargetMode="External"/><Relationship Id="rId4" Type="http://schemas.openxmlformats.org/officeDocument/2006/relationships/diagramLayout" Target="../diagrams/layout1.xml"/><Relationship Id="rId9" Type="http://schemas.openxmlformats.org/officeDocument/2006/relationships/image" Target="../media/image43.png"/><Relationship Id="rId14" Type="http://schemas.openxmlformats.org/officeDocument/2006/relationships/image" Target="../media/image45.png"/><Relationship Id="rId22" Type="http://schemas.openxmlformats.org/officeDocument/2006/relationships/image" Target="../media/image49.png"/><Relationship Id="rId27"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4.jpg"/></Relationships>
</file>

<file path=ppt/slides/_rels/slide2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8.gif"/><Relationship Id="rId4" Type="http://schemas.openxmlformats.org/officeDocument/2006/relationships/image" Target="../media/image57.gif"/></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3.jpg"/><Relationship Id="rId4" Type="http://schemas.openxmlformats.org/officeDocument/2006/relationships/image" Target="../media/image62.jpg"/></Relationships>
</file>

<file path=ppt/slides/_rels/slide27.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6.gif"/></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jpg"/><Relationship Id="rId4" Type="http://schemas.openxmlformats.org/officeDocument/2006/relationships/image" Target="../media/image68.jpg"/></Relationships>
</file>

<file path=ppt/slides/_rels/slide3.xml.rels><?xml version="1.0" encoding="UTF-8" standalone="yes"?>
<Relationships xmlns="http://schemas.openxmlformats.org/package/2006/relationships"><Relationship Id="rId3" Type="http://schemas.openxmlformats.org/officeDocument/2006/relationships/hyperlink" Target="https://www.cbinsights.com/blog/artificial-intelligence-funding-trends/" TargetMode="External"/><Relationship Id="rId2" Type="http://schemas.openxmlformats.org/officeDocument/2006/relationships/hyperlink" Target="http://www.gartner.com/imagesrv/summits/docs/na/customer-360/C360_2011_brochure_FINAL.pdf" TargetMode="External"/><Relationship Id="rId1" Type="http://schemas.openxmlformats.org/officeDocument/2006/relationships/slideLayout" Target="../slideLayouts/slideLayout2.xml"/><Relationship Id="rId4" Type="http://schemas.openxmlformats.org/officeDocument/2006/relationships/hyperlink" Target="http://www.thedrum.com/news/2015/08/24/artificial-intelligence-growth-will-cost-us-workforce-net-7-jobs-over-next-decade"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image" Target="../media/image78.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200" y="530734"/>
            <a:ext cx="5699411" cy="591313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6763" y="5143500"/>
            <a:ext cx="5422232" cy="974092"/>
          </a:xfrm>
          <a:prstGeom prst="rect">
            <a:avLst/>
          </a:prstGeom>
        </p:spPr>
      </p:pic>
      <p:sp>
        <p:nvSpPr>
          <p:cNvPr id="24" name="TextBox 23">
            <a:extLst/>
          </p:cNvPr>
          <p:cNvSpPr txBox="1"/>
          <p:nvPr/>
        </p:nvSpPr>
        <p:spPr>
          <a:xfrm>
            <a:off x="705853" y="320843"/>
            <a:ext cx="6063916" cy="2554545"/>
          </a:xfrm>
          <a:prstGeom prst="rect">
            <a:avLst/>
          </a:prstGeom>
          <a:noFill/>
          <a:ln>
            <a:noFill/>
          </a:ln>
        </p:spPr>
        <p:txBody>
          <a:bodyPr wrap="square" rtlCol="0">
            <a:spAutoFit/>
          </a:bodyPr>
          <a:lstStyle/>
          <a:p>
            <a:r>
              <a:rPr lang="en-US" sz="4000" b="1" dirty="0">
                <a:solidFill>
                  <a:schemeClr val="bg1"/>
                </a:solidFill>
                <a:latin typeface="Graphik Black" panose="020B0A03030202060203" pitchFamily="34" charset="0"/>
              </a:rPr>
              <a:t>ARTIFICIAL INTELIGENCE</a:t>
            </a:r>
          </a:p>
          <a:p>
            <a:endParaRPr lang="en-US" sz="4000" b="1" dirty="0">
              <a:solidFill>
                <a:schemeClr val="bg1"/>
              </a:solidFill>
              <a:latin typeface="Graphik Black" panose="020B0A03030202060203" pitchFamily="34" charset="0"/>
            </a:endParaRPr>
          </a:p>
          <a:p>
            <a:r>
              <a:rPr lang="en-US" sz="4000" b="1" dirty="0">
                <a:solidFill>
                  <a:schemeClr val="bg1"/>
                </a:solidFill>
                <a:latin typeface="Graphik Black" panose="020B0A03030202060203" pitchFamily="34" charset="0"/>
              </a:rPr>
              <a:t>OVERVIEW</a:t>
            </a:r>
          </a:p>
        </p:txBody>
      </p:sp>
      <p:cxnSp>
        <p:nvCxnSpPr>
          <p:cNvPr id="25" name="Straight Connector 24">
            <a:extLst/>
          </p:cNvPr>
          <p:cNvCxnSpPr>
            <a:cxnSpLocks/>
          </p:cNvCxnSpPr>
          <p:nvPr/>
        </p:nvCxnSpPr>
        <p:spPr>
          <a:xfrm>
            <a:off x="577517" y="0"/>
            <a:ext cx="3508" cy="300037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5327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1000"/>
                                        <p:tgtEl>
                                          <p:spTgt spid="24">
                                            <p:txEl>
                                              <p:pRg st="0" end="0"/>
                                            </p:txEl>
                                          </p:spTgt>
                                        </p:tgtEl>
                                      </p:cBhvr>
                                    </p:animEffect>
                                    <p:anim calcmode="lin" valueType="num">
                                      <p:cBhvr>
                                        <p:cTn id="8"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xEl>
                                              <p:pRg st="2" end="2"/>
                                            </p:txEl>
                                          </p:spTgt>
                                        </p:tgtEl>
                                        <p:attrNameLst>
                                          <p:attrName>style.visibility</p:attrName>
                                        </p:attrNameLst>
                                      </p:cBhvr>
                                      <p:to>
                                        <p:strVal val="visible"/>
                                      </p:to>
                                    </p:set>
                                    <p:animEffect transition="in" filter="fade">
                                      <p:cBhvr>
                                        <p:cTn id="14" dur="1000"/>
                                        <p:tgtEl>
                                          <p:spTgt spid="24">
                                            <p:txEl>
                                              <p:pRg st="2" end="2"/>
                                            </p:txEl>
                                          </p:spTgt>
                                        </p:tgtEl>
                                      </p:cBhvr>
                                    </p:animEffect>
                                    <p:anim calcmode="lin" valueType="num">
                                      <p:cBhvr>
                                        <p:cTn id="15" dur="1000" fill="hold"/>
                                        <p:tgtEl>
                                          <p:spTgt spid="2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up)">
                                      <p:cBhvr>
                                        <p:cTn id="2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83C44-C3D7-4DC0-81DC-7105B468A7AA}"/>
              </a:ext>
            </a:extLst>
          </p:cNvPr>
          <p:cNvSpPr txBox="1"/>
          <p:nvPr/>
        </p:nvSpPr>
        <p:spPr>
          <a:xfrm>
            <a:off x="818865" y="776057"/>
            <a:ext cx="9062114" cy="523220"/>
          </a:xfrm>
          <a:prstGeom prst="rect">
            <a:avLst/>
          </a:prstGeom>
          <a:noFill/>
        </p:spPr>
        <p:txBody>
          <a:bodyPr wrap="square" rtlCol="0">
            <a:spAutoFit/>
          </a:bodyPr>
          <a:lstStyle/>
          <a:p>
            <a:r>
              <a:rPr lang="en-US" sz="2800" b="1" dirty="0">
                <a:latin typeface="Graphik (Headings)"/>
              </a:rPr>
              <a:t>MACHINE LEARNING</a:t>
            </a:r>
          </a:p>
        </p:txBody>
      </p:sp>
      <p:cxnSp>
        <p:nvCxnSpPr>
          <p:cNvPr id="14" name="Straight Connector 13">
            <a:extLst>
              <a:ext uri="{FF2B5EF4-FFF2-40B4-BE49-F238E27FC236}">
                <a16:creationId xmlns:a16="http://schemas.microsoft.com/office/drawing/2014/main" id="{77F14CAA-3C99-42B8-A1F1-0FAE038F74C5}"/>
              </a:ext>
            </a:extLst>
          </p:cNvPr>
          <p:cNvCxnSpPr/>
          <p:nvPr/>
        </p:nvCxnSpPr>
        <p:spPr>
          <a:xfrm>
            <a:off x="818865" y="1336939"/>
            <a:ext cx="10645254"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5" name="Text Placeholder 1">
            <a:extLst>
              <a:ext uri="{FF2B5EF4-FFF2-40B4-BE49-F238E27FC236}">
                <a16:creationId xmlns:a16="http://schemas.microsoft.com/office/drawing/2014/main" id="{3F47A079-82A1-4BFD-ABC6-BA16FC946E46}"/>
              </a:ext>
            </a:extLst>
          </p:cNvPr>
          <p:cNvSpPr txBox="1">
            <a:spLocks/>
          </p:cNvSpPr>
          <p:nvPr/>
        </p:nvSpPr>
        <p:spPr>
          <a:xfrm>
            <a:off x="968991" y="1533188"/>
            <a:ext cx="5020056" cy="1109126"/>
          </a:xfrm>
          <a:prstGeom prst="rect">
            <a:avLst/>
          </a:prstGeom>
        </p:spPr>
        <p:txBody>
          <a:bodyPr vert="horz" lIns="0" tIns="45720" rIns="0" bIns="0" rtlCol="0">
            <a:noAutofit/>
          </a:bodyPr>
          <a:lstStyle>
            <a:lvl1pPr marL="0" indent="0" algn="l" rtl="0" eaLnBrk="1" fontAlgn="base" hangingPunct="1">
              <a:spcBef>
                <a:spcPts val="600"/>
              </a:spcBef>
              <a:spcAft>
                <a:spcPct val="0"/>
              </a:spcAft>
              <a:buFont typeface="Arial" pitchFamily="34" charset="0"/>
              <a:buNone/>
              <a:defRPr sz="2000" kern="1200">
                <a:solidFill>
                  <a:schemeClr val="accent2"/>
                </a:solidFill>
                <a:latin typeface="+mj-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2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24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22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20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400" b="1" dirty="0">
                <a:solidFill>
                  <a:srgbClr val="00B0F0"/>
                </a:solidFill>
                <a:latin typeface="Graphik"/>
              </a:rPr>
              <a:t>MACHINE LEARNING (ML) </a:t>
            </a:r>
            <a:r>
              <a:rPr lang="en-US" dirty="0">
                <a:solidFill>
                  <a:prstClr val="black"/>
                </a:solidFill>
                <a:latin typeface="Arial"/>
              </a:rPr>
              <a:t>is an important branch of Artificial Intelligence (AI) that deals with the problem of extracting features from data to solve different predictive tasks:</a:t>
            </a:r>
          </a:p>
        </p:txBody>
      </p:sp>
      <p:sp>
        <p:nvSpPr>
          <p:cNvPr id="26" name="Content Placeholder 2">
            <a:extLst>
              <a:ext uri="{FF2B5EF4-FFF2-40B4-BE49-F238E27FC236}">
                <a16:creationId xmlns:a16="http://schemas.microsoft.com/office/drawing/2014/main" id="{CF94FB72-4E3C-4F06-974C-C37282DB0BAD}"/>
              </a:ext>
            </a:extLst>
          </p:cNvPr>
          <p:cNvSpPr txBox="1">
            <a:spLocks/>
          </p:cNvSpPr>
          <p:nvPr/>
        </p:nvSpPr>
        <p:spPr>
          <a:xfrm>
            <a:off x="1160060" y="3475970"/>
            <a:ext cx="6161406" cy="2340865"/>
          </a:xfrm>
          <a:prstGeom prst="rect">
            <a:avLst/>
          </a:prstGeom>
        </p:spPr>
        <p:txBody>
          <a:bodyPr vert="horz" lIns="0" tIns="4572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a:solidFill>
                  <a:prstClr val="black"/>
                </a:solidFill>
                <a:latin typeface="Arial"/>
              </a:rPr>
              <a:t>Forecasting (</a:t>
            </a:r>
            <a:r>
              <a:rPr lang="en-US" dirty="0">
                <a:solidFill>
                  <a:srgbClr val="00B0F0"/>
                </a:solidFill>
                <a:latin typeface="Arial"/>
              </a:rPr>
              <a:t>e.g. energy demand prediction, finance</a:t>
            </a:r>
            <a:r>
              <a:rPr lang="en-US" dirty="0">
                <a:solidFill>
                  <a:prstClr val="black"/>
                </a:solidFill>
                <a:latin typeface="Arial"/>
              </a:rPr>
              <a:t>)</a:t>
            </a:r>
          </a:p>
          <a:p>
            <a:pPr>
              <a:defRPr/>
            </a:pPr>
            <a:r>
              <a:rPr lang="en-US" dirty="0">
                <a:solidFill>
                  <a:prstClr val="black"/>
                </a:solidFill>
                <a:latin typeface="Arial"/>
              </a:rPr>
              <a:t>Input of missing data (</a:t>
            </a:r>
            <a:r>
              <a:rPr lang="en-US" dirty="0">
                <a:solidFill>
                  <a:srgbClr val="00B0F0"/>
                </a:solidFill>
                <a:latin typeface="Arial"/>
              </a:rPr>
              <a:t>e.g. Netflix recommendations</a:t>
            </a:r>
            <a:r>
              <a:rPr lang="en-US" dirty="0">
                <a:solidFill>
                  <a:prstClr val="black"/>
                </a:solidFill>
                <a:latin typeface="Arial"/>
              </a:rPr>
              <a:t>) </a:t>
            </a:r>
          </a:p>
          <a:p>
            <a:pPr>
              <a:defRPr/>
            </a:pPr>
            <a:r>
              <a:rPr lang="en-US" dirty="0">
                <a:solidFill>
                  <a:prstClr val="black"/>
                </a:solidFill>
                <a:latin typeface="Arial"/>
              </a:rPr>
              <a:t>Detecting anomalies (</a:t>
            </a:r>
            <a:r>
              <a:rPr lang="en-US" dirty="0">
                <a:solidFill>
                  <a:srgbClr val="00B0F0"/>
                </a:solidFill>
                <a:latin typeface="Arial"/>
              </a:rPr>
              <a:t>e.g. security, fraud, virus mutations</a:t>
            </a:r>
            <a:r>
              <a:rPr lang="en-US" dirty="0">
                <a:solidFill>
                  <a:prstClr val="black"/>
                </a:solidFill>
                <a:latin typeface="Arial"/>
              </a:rPr>
              <a:t>) </a:t>
            </a:r>
          </a:p>
          <a:p>
            <a:pPr>
              <a:defRPr/>
            </a:pPr>
            <a:r>
              <a:rPr lang="en-US" dirty="0">
                <a:solidFill>
                  <a:prstClr val="black"/>
                </a:solidFill>
                <a:latin typeface="Arial"/>
              </a:rPr>
              <a:t>Classification (</a:t>
            </a:r>
            <a:r>
              <a:rPr lang="en-US" dirty="0">
                <a:solidFill>
                  <a:srgbClr val="00B0F0"/>
                </a:solidFill>
                <a:latin typeface="Arial"/>
              </a:rPr>
              <a:t>e.g. credit risk assessment, cancer diagnosis</a:t>
            </a:r>
            <a:r>
              <a:rPr lang="en-US" dirty="0">
                <a:solidFill>
                  <a:prstClr val="black"/>
                </a:solidFill>
                <a:latin typeface="Arial"/>
              </a:rPr>
              <a:t>)</a:t>
            </a:r>
          </a:p>
          <a:p>
            <a:pPr>
              <a:defRPr/>
            </a:pPr>
            <a:r>
              <a:rPr lang="en-US" dirty="0">
                <a:solidFill>
                  <a:prstClr val="black"/>
                </a:solidFill>
                <a:latin typeface="Arial"/>
              </a:rPr>
              <a:t>Ranking (</a:t>
            </a:r>
            <a:r>
              <a:rPr lang="en-US" dirty="0">
                <a:solidFill>
                  <a:srgbClr val="00B0F0"/>
                </a:solidFill>
                <a:latin typeface="Arial"/>
              </a:rPr>
              <a:t>e.g. google search, personalization</a:t>
            </a:r>
            <a:r>
              <a:rPr lang="en-US" dirty="0">
                <a:solidFill>
                  <a:prstClr val="black"/>
                </a:solidFill>
                <a:latin typeface="Arial"/>
              </a:rPr>
              <a:t>)</a:t>
            </a:r>
          </a:p>
          <a:p>
            <a:pPr>
              <a:defRPr/>
            </a:pPr>
            <a:r>
              <a:rPr lang="en-US" dirty="0">
                <a:solidFill>
                  <a:prstClr val="black"/>
                </a:solidFill>
                <a:latin typeface="Arial"/>
              </a:rPr>
              <a:t>Summarizing (</a:t>
            </a:r>
            <a:r>
              <a:rPr lang="en-US" dirty="0">
                <a:solidFill>
                  <a:srgbClr val="00B0F0"/>
                </a:solidFill>
                <a:latin typeface="Arial"/>
              </a:rPr>
              <a:t>e.g. news zeitgeist, social media sentiment</a:t>
            </a:r>
            <a:r>
              <a:rPr lang="en-US" dirty="0">
                <a:solidFill>
                  <a:prstClr val="black"/>
                </a:solidFill>
                <a:latin typeface="Arial"/>
              </a:rPr>
              <a:t>) </a:t>
            </a:r>
          </a:p>
          <a:p>
            <a:pPr>
              <a:defRPr/>
            </a:pPr>
            <a:r>
              <a:rPr lang="en-US" dirty="0">
                <a:solidFill>
                  <a:prstClr val="black"/>
                </a:solidFill>
                <a:latin typeface="Arial"/>
              </a:rPr>
              <a:t>Decision making (</a:t>
            </a:r>
            <a:r>
              <a:rPr lang="en-US" dirty="0">
                <a:solidFill>
                  <a:srgbClr val="00B0F0"/>
                </a:solidFill>
                <a:latin typeface="Arial"/>
              </a:rPr>
              <a:t>e.g. AI, robotics, compiler tuning, trading</a:t>
            </a:r>
            <a:r>
              <a:rPr lang="en-US" dirty="0">
                <a:solidFill>
                  <a:prstClr val="black"/>
                </a:solidFill>
                <a:latin typeface="Arial"/>
              </a:rPr>
              <a:t>) </a:t>
            </a:r>
          </a:p>
        </p:txBody>
      </p:sp>
      <p:pic>
        <p:nvPicPr>
          <p:cNvPr id="3" name="Picture 2">
            <a:extLst>
              <a:ext uri="{FF2B5EF4-FFF2-40B4-BE49-F238E27FC236}">
                <a16:creationId xmlns:a16="http://schemas.microsoft.com/office/drawing/2014/main" id="{75BCCB3D-EECA-41B2-A6C0-7750B40975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0272" y="2423949"/>
            <a:ext cx="4299447" cy="2866298"/>
          </a:xfrm>
          <a:prstGeom prst="rect">
            <a:avLst/>
          </a:prstGeom>
        </p:spPr>
      </p:pic>
    </p:spTree>
    <p:extLst>
      <p:ext uri="{BB962C8B-B14F-4D97-AF65-F5344CB8AC3E}">
        <p14:creationId xmlns:p14="http://schemas.microsoft.com/office/powerpoint/2010/main" val="2698702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83C44-C3D7-4DC0-81DC-7105B468A7AA}"/>
              </a:ext>
            </a:extLst>
          </p:cNvPr>
          <p:cNvSpPr txBox="1"/>
          <p:nvPr/>
        </p:nvSpPr>
        <p:spPr>
          <a:xfrm>
            <a:off x="818865" y="776057"/>
            <a:ext cx="9062114" cy="523220"/>
          </a:xfrm>
          <a:prstGeom prst="rect">
            <a:avLst/>
          </a:prstGeom>
          <a:noFill/>
        </p:spPr>
        <p:txBody>
          <a:bodyPr wrap="square" rtlCol="0">
            <a:spAutoFit/>
          </a:bodyPr>
          <a:lstStyle/>
          <a:p>
            <a:r>
              <a:rPr lang="en-US" sz="2800" b="1" dirty="0">
                <a:latin typeface="Graphik (Headings)"/>
              </a:rPr>
              <a:t>WHY IS MACHINE LEARNING IMPORTANT?</a:t>
            </a:r>
          </a:p>
        </p:txBody>
      </p:sp>
      <p:cxnSp>
        <p:nvCxnSpPr>
          <p:cNvPr id="14" name="Straight Connector 13">
            <a:extLst>
              <a:ext uri="{FF2B5EF4-FFF2-40B4-BE49-F238E27FC236}">
                <a16:creationId xmlns:a16="http://schemas.microsoft.com/office/drawing/2014/main" id="{77F14CAA-3C99-42B8-A1F1-0FAE038F74C5}"/>
              </a:ext>
            </a:extLst>
          </p:cNvPr>
          <p:cNvCxnSpPr/>
          <p:nvPr/>
        </p:nvCxnSpPr>
        <p:spPr>
          <a:xfrm>
            <a:off x="818865" y="1336939"/>
            <a:ext cx="10645254"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63175A07-3EEB-48C9-824E-59009E06F496}"/>
              </a:ext>
            </a:extLst>
          </p:cNvPr>
          <p:cNvSpPr txBox="1">
            <a:spLocks/>
          </p:cNvSpPr>
          <p:nvPr/>
        </p:nvSpPr>
        <p:spPr>
          <a:xfrm>
            <a:off x="1011935" y="1597020"/>
            <a:ext cx="10977033" cy="396548"/>
          </a:xfrm>
          <a:prstGeom prst="rect">
            <a:avLst/>
          </a:prstGeom>
          <a:effectLst/>
          <a:sp3d/>
        </p:spPr>
        <p:txBody>
          <a:bodyPr vert="horz" lIns="0" tIns="91440" rIns="0" bIns="45720" rtlCol="0">
            <a:noAutofit/>
          </a:bodyPr>
          <a:lstStyle>
            <a:lvl1pPr marL="0" indent="0" algn="l" defTabSz="914377" rtl="0" eaLnBrk="1" latinLnBrk="0" hangingPunct="1">
              <a:lnSpc>
                <a:spcPct val="85000"/>
              </a:lnSpc>
              <a:spcBef>
                <a:spcPts val="0"/>
              </a:spcBef>
              <a:spcAft>
                <a:spcPts val="1200"/>
              </a:spcAft>
              <a:buFont typeface="Arial" panose="020B0604020202020204" pitchFamily="34" charset="0"/>
              <a:buNone/>
              <a:defRPr lang="en-US" sz="2000" b="1" kern="1200" cap="none" baseline="0">
                <a:solidFill>
                  <a:schemeClr val="bg1">
                    <a:lumMod val="65000"/>
                    <a:lumOff val="35000"/>
                  </a:schemeClr>
                </a:solidFill>
                <a:latin typeface="+mn-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3499" kern="1200">
                <a:solidFill>
                  <a:schemeClr val="bg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3199" kern="1200">
                <a:solidFill>
                  <a:schemeClr val="bg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2899"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2699"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marR="0" lvl="0" indent="0" algn="l" defTabSz="914377" rtl="0" eaLnBrk="1" fontAlgn="auto" latinLnBrk="0" hangingPunct="1">
              <a:lnSpc>
                <a:spcPct val="85000"/>
              </a:lnSpc>
              <a:spcBef>
                <a:spcPts val="0"/>
              </a:spcBef>
              <a:spcAft>
                <a:spcPts val="1200"/>
              </a:spcAft>
              <a:buClrTx/>
              <a:buSzTx/>
              <a:buFont typeface="Arial" panose="020B0604020202020204" pitchFamily="34" charset="0"/>
              <a:buNone/>
              <a:tabLst/>
              <a:defRPr/>
            </a:pPr>
            <a:r>
              <a:rPr kumimoji="0" lang="en-AU" sz="2400" b="1" i="0" u="none" strike="noStrike" kern="1200" cap="none" spc="0" normalizeH="0" baseline="0" noProof="0" dirty="0">
                <a:ln>
                  <a:noFill/>
                </a:ln>
                <a:solidFill>
                  <a:srgbClr val="00B0F0"/>
                </a:solidFill>
                <a:effectLst/>
                <a:uLnTx/>
                <a:uFillTx/>
                <a:latin typeface="Graphik (Headings)"/>
                <a:cs typeface="Arial" panose="020B0604020202020204" pitchFamily="34" charset="0"/>
              </a:rPr>
              <a:t>ML</a:t>
            </a:r>
            <a:r>
              <a:rPr kumimoji="0" lang="en-AU" sz="2000" b="1" i="0" u="none"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 algorithms are applicable when:</a:t>
            </a:r>
          </a:p>
        </p:txBody>
      </p:sp>
      <p:sp>
        <p:nvSpPr>
          <p:cNvPr id="24" name="Content Placeholder 5">
            <a:extLst>
              <a:ext uri="{FF2B5EF4-FFF2-40B4-BE49-F238E27FC236}">
                <a16:creationId xmlns:a16="http://schemas.microsoft.com/office/drawing/2014/main" id="{0AC6777F-8694-4C03-9A85-9D6B4BF1AB40}"/>
              </a:ext>
            </a:extLst>
          </p:cNvPr>
          <p:cNvSpPr txBox="1">
            <a:spLocks/>
          </p:cNvSpPr>
          <p:nvPr/>
        </p:nvSpPr>
        <p:spPr>
          <a:xfrm>
            <a:off x="818865" y="2443181"/>
            <a:ext cx="6043958" cy="3247935"/>
          </a:xfrm>
          <a:prstGeom prst="rect">
            <a:avLst/>
          </a:prstGeom>
        </p:spPr>
        <p:txBody>
          <a:bodyPr/>
          <a:lstStyle>
            <a:lvl1pPr marL="55561" indent="0" algn="l" defTabSz="914377" rtl="0" eaLnBrk="1" latinLnBrk="0" hangingPunct="1">
              <a:lnSpc>
                <a:spcPct val="85000"/>
              </a:lnSpc>
              <a:spcBef>
                <a:spcPts val="0"/>
              </a:spcBef>
              <a:spcAft>
                <a:spcPts val="1200"/>
              </a:spcAft>
              <a:buFont typeface="Arial" panose="020B0604020202020204" pitchFamily="34" charset="0"/>
              <a:buNone/>
              <a:defRPr lang="en-US" sz="2000" b="1" kern="1200" cap="none" baseline="0" dirty="0">
                <a:solidFill>
                  <a:schemeClr val="bg1">
                    <a:lumMod val="65000"/>
                    <a:lumOff val="35000"/>
                  </a:schemeClr>
                </a:solidFill>
                <a:latin typeface="+mn-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1800" kern="1200">
                <a:solidFill>
                  <a:schemeClr val="bg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400" kern="1200">
                <a:solidFill>
                  <a:schemeClr val="bg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171450" indent="-171450"/>
            <a:r>
              <a:rPr sz="1800" b="0" dirty="0">
                <a:solidFill>
                  <a:schemeClr val="tx1"/>
                </a:solidFill>
                <a:latin typeface="Arial" panose="020B0604020202020204" pitchFamily="34" charset="0"/>
                <a:cs typeface="Arial" panose="020B0604020202020204" pitchFamily="34" charset="0"/>
              </a:rPr>
              <a:t>•  Human expertise is absent   (</a:t>
            </a:r>
            <a:r>
              <a:rPr sz="1800" b="0" dirty="0">
                <a:solidFill>
                  <a:srgbClr val="00B0F0"/>
                </a:solidFill>
                <a:latin typeface="Arial" panose="020B0604020202020204" pitchFamily="34" charset="0"/>
                <a:cs typeface="Arial" panose="020B0604020202020204" pitchFamily="34" charset="0"/>
              </a:rPr>
              <a:t>e.g. navigating on Mars</a:t>
            </a:r>
            <a:r>
              <a:rPr sz="1800" b="0" dirty="0">
                <a:solidFill>
                  <a:schemeClr val="tx1"/>
                </a:solidFill>
                <a:latin typeface="Arial" panose="020B0604020202020204" pitchFamily="34" charset="0"/>
                <a:cs typeface="Arial" panose="020B0604020202020204" pitchFamily="34" charset="0"/>
              </a:rPr>
              <a:t>)</a:t>
            </a:r>
          </a:p>
          <a:p>
            <a:pPr marL="171450" indent="-171450"/>
            <a:r>
              <a:rPr sz="1800" b="0" dirty="0">
                <a:solidFill>
                  <a:schemeClr val="tx1"/>
                </a:solidFill>
                <a:latin typeface="Arial" panose="020B0604020202020204" pitchFamily="34" charset="0"/>
                <a:cs typeface="Arial" panose="020B0604020202020204" pitchFamily="34" charset="0"/>
              </a:rPr>
              <a:t>•  Humans are unable to explain their expertise (</a:t>
            </a:r>
            <a:r>
              <a:rPr sz="1800" b="0" dirty="0">
                <a:solidFill>
                  <a:srgbClr val="00B0F0"/>
                </a:solidFill>
                <a:latin typeface="Arial" panose="020B0604020202020204" pitchFamily="34" charset="0"/>
                <a:cs typeface="Arial" panose="020B0604020202020204" pitchFamily="34" charset="0"/>
              </a:rPr>
              <a:t>e.g. speech recognition, vision, language</a:t>
            </a:r>
            <a:r>
              <a:rPr sz="1800" b="0" dirty="0">
                <a:solidFill>
                  <a:schemeClr val="tx1"/>
                </a:solidFill>
                <a:latin typeface="Arial" panose="020B0604020202020204" pitchFamily="34" charset="0"/>
                <a:cs typeface="Arial" panose="020B0604020202020204" pitchFamily="34" charset="0"/>
              </a:rPr>
              <a:t>)</a:t>
            </a:r>
          </a:p>
          <a:p>
            <a:pPr marL="171450" indent="-171450"/>
            <a:r>
              <a:rPr sz="1800" b="0" dirty="0">
                <a:solidFill>
                  <a:schemeClr val="tx1"/>
                </a:solidFill>
                <a:latin typeface="Arial" panose="020B0604020202020204" pitchFamily="34" charset="0"/>
                <a:cs typeface="Arial" panose="020B0604020202020204" pitchFamily="34" charset="0"/>
              </a:rPr>
              <a:t>•  Solution changes with time (</a:t>
            </a:r>
            <a:r>
              <a:rPr sz="1800" b="0" dirty="0">
                <a:solidFill>
                  <a:srgbClr val="00B0F0"/>
                </a:solidFill>
                <a:latin typeface="Arial" panose="020B0604020202020204" pitchFamily="34" charset="0"/>
                <a:cs typeface="Arial" panose="020B0604020202020204" pitchFamily="34" charset="0"/>
              </a:rPr>
              <a:t>e.g. tracking, temperature control, preferences</a:t>
            </a:r>
            <a:r>
              <a:rPr sz="1800" b="0" dirty="0">
                <a:solidFill>
                  <a:schemeClr val="tx1"/>
                </a:solidFill>
                <a:latin typeface="Arial" panose="020B0604020202020204" pitchFamily="34" charset="0"/>
                <a:cs typeface="Arial" panose="020B0604020202020204" pitchFamily="34" charset="0"/>
              </a:rPr>
              <a:t>)</a:t>
            </a:r>
          </a:p>
          <a:p>
            <a:pPr marL="171450" indent="-171450"/>
            <a:r>
              <a:rPr sz="1800" b="0" dirty="0">
                <a:solidFill>
                  <a:schemeClr val="tx1"/>
                </a:solidFill>
                <a:latin typeface="Arial" panose="020B0604020202020204" pitchFamily="34" charset="0"/>
                <a:cs typeface="Arial" panose="020B0604020202020204" pitchFamily="34" charset="0"/>
              </a:rPr>
              <a:t>•  Solution needs to be adapted to particular cases (</a:t>
            </a:r>
            <a:r>
              <a:rPr sz="1800" b="0" dirty="0">
                <a:solidFill>
                  <a:srgbClr val="00B0F0"/>
                </a:solidFill>
                <a:latin typeface="Arial" panose="020B0604020202020204" pitchFamily="34" charset="0"/>
                <a:cs typeface="Arial" panose="020B0604020202020204" pitchFamily="34" charset="0"/>
              </a:rPr>
              <a:t>e.g. biometrics, personalization</a:t>
            </a:r>
            <a:r>
              <a:rPr sz="1800" b="0" dirty="0">
                <a:solidFill>
                  <a:schemeClr val="tx1"/>
                </a:solidFill>
                <a:latin typeface="Arial" panose="020B0604020202020204" pitchFamily="34" charset="0"/>
                <a:cs typeface="Arial" panose="020B0604020202020204" pitchFamily="34" charset="0"/>
              </a:rPr>
              <a:t>)</a:t>
            </a:r>
          </a:p>
          <a:p>
            <a:pPr marL="171450" indent="-171450"/>
            <a:r>
              <a:rPr sz="1800" b="0" dirty="0">
                <a:solidFill>
                  <a:schemeClr val="tx1"/>
                </a:solidFill>
                <a:latin typeface="Arial" panose="020B0604020202020204" pitchFamily="34" charset="0"/>
                <a:cs typeface="Arial" panose="020B0604020202020204" pitchFamily="34" charset="0"/>
              </a:rPr>
              <a:t>•  The problem size is t</a:t>
            </a:r>
            <a:r>
              <a:rPr lang="en-US" sz="1800" b="0" dirty="0">
                <a:solidFill>
                  <a:schemeClr val="tx1"/>
                </a:solidFill>
                <a:latin typeface="Arial" panose="020B0604020202020204" pitchFamily="34" charset="0"/>
                <a:cs typeface="Arial" panose="020B0604020202020204" pitchFamily="34" charset="0"/>
              </a:rPr>
              <a:t>o</a:t>
            </a:r>
            <a:r>
              <a:rPr sz="1800" b="0" dirty="0">
                <a:solidFill>
                  <a:schemeClr val="tx1"/>
                </a:solidFill>
                <a:latin typeface="Arial" panose="020B0604020202020204" pitchFamily="34" charset="0"/>
                <a:cs typeface="Arial" panose="020B0604020202020204" pitchFamily="34" charset="0"/>
              </a:rPr>
              <a:t>o vast for our limited reasoning capabilities (</a:t>
            </a:r>
            <a:r>
              <a:rPr sz="1800" b="0" dirty="0">
                <a:solidFill>
                  <a:srgbClr val="00B0F0"/>
                </a:solidFill>
                <a:latin typeface="Arial" panose="020B0604020202020204" pitchFamily="34" charset="0"/>
                <a:cs typeface="Arial" panose="020B0604020202020204" pitchFamily="34" charset="0"/>
              </a:rPr>
              <a:t>e.g. calculating webpage ranks, matching ads to Facebook pages</a:t>
            </a:r>
            <a:r>
              <a:rPr sz="1800" b="0" dirty="0">
                <a:solidFill>
                  <a:schemeClr val="tx1"/>
                </a:solidFill>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726A74A7-6ADC-4903-850E-4C6C3F7CD8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6963" y="2089875"/>
            <a:ext cx="4056087" cy="3756868"/>
          </a:xfrm>
          <a:prstGeom prst="rect">
            <a:avLst/>
          </a:prstGeom>
        </p:spPr>
      </p:pic>
    </p:spTree>
    <p:extLst>
      <p:ext uri="{BB962C8B-B14F-4D97-AF65-F5344CB8AC3E}">
        <p14:creationId xmlns:p14="http://schemas.microsoft.com/office/powerpoint/2010/main" val="3468220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83C44-C3D7-4DC0-81DC-7105B468A7AA}"/>
              </a:ext>
            </a:extLst>
          </p:cNvPr>
          <p:cNvSpPr txBox="1"/>
          <p:nvPr/>
        </p:nvSpPr>
        <p:spPr>
          <a:xfrm>
            <a:off x="818865" y="776057"/>
            <a:ext cx="9062114" cy="523220"/>
          </a:xfrm>
          <a:prstGeom prst="rect">
            <a:avLst/>
          </a:prstGeom>
          <a:noFill/>
        </p:spPr>
        <p:txBody>
          <a:bodyPr wrap="square" rtlCol="0">
            <a:spAutoFit/>
          </a:bodyPr>
          <a:lstStyle/>
          <a:p>
            <a:r>
              <a:rPr lang="en-US" sz="2800" b="1" dirty="0">
                <a:solidFill>
                  <a:srgbClr val="00B0F0"/>
                </a:solidFill>
                <a:latin typeface="Graphik (Headings)"/>
              </a:rPr>
              <a:t>MACHINE LEARNING </a:t>
            </a:r>
            <a:r>
              <a:rPr lang="en-US" sz="2800" b="1" dirty="0">
                <a:latin typeface="Graphik (Headings)"/>
              </a:rPr>
              <a:t>– DEEP LEARNING</a:t>
            </a:r>
          </a:p>
        </p:txBody>
      </p:sp>
      <p:cxnSp>
        <p:nvCxnSpPr>
          <p:cNvPr id="14" name="Straight Connector 13">
            <a:extLst>
              <a:ext uri="{FF2B5EF4-FFF2-40B4-BE49-F238E27FC236}">
                <a16:creationId xmlns:a16="http://schemas.microsoft.com/office/drawing/2014/main" id="{77F14CAA-3C99-42B8-A1F1-0FAE038F74C5}"/>
              </a:ext>
            </a:extLst>
          </p:cNvPr>
          <p:cNvCxnSpPr/>
          <p:nvPr/>
        </p:nvCxnSpPr>
        <p:spPr>
          <a:xfrm>
            <a:off x="818865" y="1336939"/>
            <a:ext cx="10645254"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6804463-3611-4C65-92BB-13727FD723E4}"/>
              </a:ext>
            </a:extLst>
          </p:cNvPr>
          <p:cNvSpPr/>
          <p:nvPr/>
        </p:nvSpPr>
        <p:spPr>
          <a:xfrm>
            <a:off x="818865" y="1697722"/>
            <a:ext cx="10426890" cy="923330"/>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Deep learning </a:t>
            </a:r>
            <a:r>
              <a:rPr lang="en-US" dirty="0">
                <a:latin typeface="Arial" panose="020B0604020202020204" pitchFamily="34" charset="0"/>
                <a:cs typeface="Arial" panose="020B0604020202020204" pitchFamily="34" charset="0"/>
              </a:rPr>
              <a:t>is a branch of machine learning where artificial neural networks — algorithms inspired by the way neurons work in the brain — find patterns in raw data by combining multiple layers of artificial neurons. </a:t>
            </a:r>
          </a:p>
        </p:txBody>
      </p:sp>
      <p:sp>
        <p:nvSpPr>
          <p:cNvPr id="5" name="Rectangle 4">
            <a:extLst>
              <a:ext uri="{FF2B5EF4-FFF2-40B4-BE49-F238E27FC236}">
                <a16:creationId xmlns:a16="http://schemas.microsoft.com/office/drawing/2014/main" id="{7C92304D-5BE8-4BC9-8EEB-14696A992AAF}"/>
              </a:ext>
            </a:extLst>
          </p:cNvPr>
          <p:cNvSpPr/>
          <p:nvPr/>
        </p:nvSpPr>
        <p:spPr>
          <a:xfrm>
            <a:off x="818865" y="3914421"/>
            <a:ext cx="5500048" cy="2308324"/>
          </a:xfrm>
          <a:prstGeom prst="rect">
            <a:avLst/>
          </a:prstGeom>
        </p:spPr>
        <p:txBody>
          <a:bodyPr wrap="square">
            <a:spAutoFit/>
          </a:bodyPr>
          <a:lstStyle/>
          <a:p>
            <a:r>
              <a:rPr lang="en-US" sz="1600" dirty="0">
                <a:latin typeface="Arial" panose="020B0604020202020204" pitchFamily="34" charset="0"/>
                <a:cs typeface="Arial" panose="020B0604020202020204" pitchFamily="34" charset="0"/>
              </a:rPr>
              <a:t>For example, neural networks can learn how to recognize human faces. </a:t>
            </a:r>
            <a:r>
              <a:rPr lang="en-US" sz="1600" b="1" dirty="0">
                <a:latin typeface="Arial" panose="020B0604020202020204" pitchFamily="34" charset="0"/>
                <a:cs typeface="Arial" panose="020B0604020202020204" pitchFamily="34" charset="0"/>
              </a:rPr>
              <a:t>How? </a:t>
            </a:r>
            <a:r>
              <a:rPr lang="en-US" sz="1600" dirty="0">
                <a:latin typeface="Arial" panose="020B0604020202020204" pitchFamily="34" charset="0"/>
                <a:cs typeface="Arial" panose="020B0604020202020204" pitchFamily="34" charset="0"/>
              </a:rPr>
              <a:t>The first layer of neurons takes pixels from example images, the next layers learn the concept of how pixels form an edge, then that layer passes that knowledge to other layers, combining that knowledge of edges to learn the concept of a face. This process of layering knowledge continues until the neural network algorithms recognize specific features, and ultimately specific faces.</a:t>
            </a:r>
          </a:p>
        </p:txBody>
      </p:sp>
      <p:pic>
        <p:nvPicPr>
          <p:cNvPr id="25" name="Picture 24">
            <a:extLst>
              <a:ext uri="{FF2B5EF4-FFF2-40B4-BE49-F238E27FC236}">
                <a16:creationId xmlns:a16="http://schemas.microsoft.com/office/drawing/2014/main" id="{09783881-DDB6-413C-9DCA-575F743492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539" y="2811439"/>
            <a:ext cx="4672405" cy="3035773"/>
          </a:xfrm>
          <a:prstGeom prst="rect">
            <a:avLst/>
          </a:prstGeom>
        </p:spPr>
      </p:pic>
      <p:sp>
        <p:nvSpPr>
          <p:cNvPr id="26" name="Rectangle 25">
            <a:extLst>
              <a:ext uri="{FF2B5EF4-FFF2-40B4-BE49-F238E27FC236}">
                <a16:creationId xmlns:a16="http://schemas.microsoft.com/office/drawing/2014/main" id="{2AFEA776-FA16-4F7A-8D1C-D1760B43B210}"/>
              </a:ext>
            </a:extLst>
          </p:cNvPr>
          <p:cNvSpPr/>
          <p:nvPr/>
        </p:nvSpPr>
        <p:spPr>
          <a:xfrm>
            <a:off x="818865" y="2981835"/>
            <a:ext cx="6096000" cy="646331"/>
          </a:xfrm>
          <a:prstGeom prst="rect">
            <a:avLst/>
          </a:prstGeom>
        </p:spPr>
        <p:txBody>
          <a:bodyPr>
            <a:spAutoFit/>
          </a:bodyPr>
          <a:lstStyle/>
          <a:p>
            <a:r>
              <a:rPr lang="en-US" dirty="0">
                <a:latin typeface="Arial" panose="020B0604020202020204" pitchFamily="34" charset="0"/>
                <a:cs typeface="Arial" panose="020B0604020202020204" pitchFamily="34" charset="0"/>
              </a:rPr>
              <a:t>As the layers increase, so does the neural network’s ability to learn increasingly abstract concepts.</a:t>
            </a:r>
          </a:p>
        </p:txBody>
      </p:sp>
    </p:spTree>
    <p:extLst>
      <p:ext uri="{BB962C8B-B14F-4D97-AF65-F5344CB8AC3E}">
        <p14:creationId xmlns:p14="http://schemas.microsoft.com/office/powerpoint/2010/main" val="4016798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83C44-C3D7-4DC0-81DC-7105B468A7AA}"/>
              </a:ext>
            </a:extLst>
          </p:cNvPr>
          <p:cNvSpPr txBox="1"/>
          <p:nvPr/>
        </p:nvSpPr>
        <p:spPr>
          <a:xfrm>
            <a:off x="818865" y="776057"/>
            <a:ext cx="9062114" cy="523220"/>
          </a:xfrm>
          <a:prstGeom prst="rect">
            <a:avLst/>
          </a:prstGeom>
          <a:noFill/>
        </p:spPr>
        <p:txBody>
          <a:bodyPr wrap="square" rtlCol="0">
            <a:spAutoFit/>
          </a:bodyPr>
          <a:lstStyle/>
          <a:p>
            <a:r>
              <a:rPr lang="en-US" sz="2800" b="1" dirty="0">
                <a:solidFill>
                  <a:srgbClr val="00B0F0"/>
                </a:solidFill>
                <a:latin typeface="Graphik (Headings)"/>
              </a:rPr>
              <a:t>MACHINE LEARNING </a:t>
            </a:r>
            <a:r>
              <a:rPr lang="en-US" sz="2800" b="1" dirty="0">
                <a:latin typeface="Graphik (Headings)"/>
              </a:rPr>
              <a:t>vs. DEEP LEARNING</a:t>
            </a:r>
          </a:p>
        </p:txBody>
      </p:sp>
      <p:cxnSp>
        <p:nvCxnSpPr>
          <p:cNvPr id="14" name="Straight Connector 13">
            <a:extLst>
              <a:ext uri="{FF2B5EF4-FFF2-40B4-BE49-F238E27FC236}">
                <a16:creationId xmlns:a16="http://schemas.microsoft.com/office/drawing/2014/main" id="{77F14CAA-3C99-42B8-A1F1-0FAE038F74C5}"/>
              </a:ext>
            </a:extLst>
          </p:cNvPr>
          <p:cNvCxnSpPr/>
          <p:nvPr/>
        </p:nvCxnSpPr>
        <p:spPr>
          <a:xfrm>
            <a:off x="818865" y="1336939"/>
            <a:ext cx="10645254"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B14A28F-AACF-4174-A1EF-0C0D782FC149}"/>
              </a:ext>
            </a:extLst>
          </p:cNvPr>
          <p:cNvSpPr/>
          <p:nvPr/>
        </p:nvSpPr>
        <p:spPr>
          <a:xfrm>
            <a:off x="818865" y="1665013"/>
            <a:ext cx="10645254"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 traditional machine learning, the learning process is supervised and the programmer has to be very, very specific when telling the computer what types of things it should be looking for when deciding if an image contains a dog or does not contain a dog. </a:t>
            </a:r>
          </a:p>
        </p:txBody>
      </p:sp>
      <p:sp>
        <p:nvSpPr>
          <p:cNvPr id="6" name="Rectangle 5">
            <a:extLst>
              <a:ext uri="{FF2B5EF4-FFF2-40B4-BE49-F238E27FC236}">
                <a16:creationId xmlns:a16="http://schemas.microsoft.com/office/drawing/2014/main" id="{0A1E032F-AE29-4CF8-9736-63C845398B83}"/>
              </a:ext>
            </a:extLst>
          </p:cNvPr>
          <p:cNvSpPr/>
          <p:nvPr/>
        </p:nvSpPr>
        <p:spPr>
          <a:xfrm>
            <a:off x="839336" y="4130747"/>
            <a:ext cx="4485564" cy="1077218"/>
          </a:xfrm>
          <a:prstGeom prst="rect">
            <a:avLst/>
          </a:prstGeom>
        </p:spPr>
        <p:txBody>
          <a:bodyPr wrap="square">
            <a:spAutoFit/>
          </a:bodyPr>
          <a:lstStyle/>
          <a:p>
            <a:r>
              <a:rPr lang="en-US" sz="1600" dirty="0">
                <a:latin typeface="Arial" panose="020B0604020202020204" pitchFamily="34" charset="0"/>
                <a:cs typeface="Arial" panose="020B0604020202020204" pitchFamily="34" charset="0"/>
              </a:rPr>
              <a:t>The advantage of deep learning is that the program builds the feature set by itself without supervision. This is not only faster, it is usually more accurate.</a:t>
            </a:r>
          </a:p>
        </p:txBody>
      </p:sp>
      <p:pic>
        <p:nvPicPr>
          <p:cNvPr id="11" name="Picture 10">
            <a:extLst>
              <a:ext uri="{FF2B5EF4-FFF2-40B4-BE49-F238E27FC236}">
                <a16:creationId xmlns:a16="http://schemas.microsoft.com/office/drawing/2014/main" id="{2A125311-A124-470F-BB3A-818FBF4A2F4B}"/>
              </a:ext>
            </a:extLst>
          </p:cNvPr>
          <p:cNvPicPr>
            <a:picLocks noChangeAspect="1"/>
          </p:cNvPicPr>
          <p:nvPr/>
        </p:nvPicPr>
        <p:blipFill rotWithShape="1">
          <a:blip r:embed="rId3">
            <a:extLst>
              <a:ext uri="{28A0092B-C50C-407E-A947-70E740481C1C}">
                <a14:useLocalDpi xmlns:a14="http://schemas.microsoft.com/office/drawing/2010/main" val="0"/>
              </a:ext>
            </a:extLst>
          </a:blip>
          <a:srcRect l="4779" t="8576" r="4399" b="7408"/>
          <a:stretch/>
        </p:blipFill>
        <p:spPr>
          <a:xfrm>
            <a:off x="6141492" y="2733189"/>
            <a:ext cx="5013846" cy="3138416"/>
          </a:xfrm>
          <a:prstGeom prst="rect">
            <a:avLst/>
          </a:prstGeom>
          <a:ln>
            <a:solidFill>
              <a:schemeClr val="bg2">
                <a:lumMod val="50000"/>
              </a:schemeClr>
            </a:solidFill>
          </a:ln>
        </p:spPr>
      </p:pic>
      <p:sp>
        <p:nvSpPr>
          <p:cNvPr id="12" name="Rectangle 11">
            <a:extLst>
              <a:ext uri="{FF2B5EF4-FFF2-40B4-BE49-F238E27FC236}">
                <a16:creationId xmlns:a16="http://schemas.microsoft.com/office/drawing/2014/main" id="{990D34DB-BF85-4F78-BF54-EAF0CD2C0B71}"/>
              </a:ext>
            </a:extLst>
          </p:cNvPr>
          <p:cNvSpPr/>
          <p:nvPr/>
        </p:nvSpPr>
        <p:spPr>
          <a:xfrm>
            <a:off x="818865" y="2805612"/>
            <a:ext cx="4990531" cy="1077218"/>
          </a:xfrm>
          <a:prstGeom prst="rect">
            <a:avLst/>
          </a:prstGeom>
        </p:spPr>
        <p:txBody>
          <a:bodyPr wrap="square">
            <a:spAutoFit/>
          </a:bodyPr>
          <a:lstStyle/>
          <a:p>
            <a:r>
              <a:rPr lang="en-US" sz="1600" dirty="0">
                <a:latin typeface="Arial" panose="020B0604020202020204" pitchFamily="34" charset="0"/>
                <a:cs typeface="Arial" panose="020B0604020202020204" pitchFamily="34" charset="0"/>
              </a:rPr>
              <a:t>This is a laborious process called </a:t>
            </a:r>
            <a:r>
              <a:rPr lang="en-US" sz="1600" i="1" dirty="0">
                <a:latin typeface="Arial" panose="020B0604020202020204" pitchFamily="34" charset="0"/>
                <a:cs typeface="Arial" panose="020B0604020202020204" pitchFamily="34" charset="0"/>
              </a:rPr>
              <a:t>feature extraction</a:t>
            </a:r>
            <a:r>
              <a:rPr lang="en-US" sz="1600" dirty="0">
                <a:latin typeface="Arial" panose="020B0604020202020204" pitchFamily="34" charset="0"/>
                <a:cs typeface="Arial" panose="020B0604020202020204" pitchFamily="34" charset="0"/>
              </a:rPr>
              <a:t> and the computer’s success rate depends entirely upon the programmer’s ability to accurately define a feature set for "dog."</a:t>
            </a:r>
          </a:p>
        </p:txBody>
      </p:sp>
    </p:spTree>
    <p:extLst>
      <p:ext uri="{BB962C8B-B14F-4D97-AF65-F5344CB8AC3E}">
        <p14:creationId xmlns:p14="http://schemas.microsoft.com/office/powerpoint/2010/main" val="1094528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83C44-C3D7-4DC0-81DC-7105B468A7AA}"/>
              </a:ext>
            </a:extLst>
          </p:cNvPr>
          <p:cNvSpPr txBox="1"/>
          <p:nvPr/>
        </p:nvSpPr>
        <p:spPr>
          <a:xfrm>
            <a:off x="818865" y="377556"/>
            <a:ext cx="11373135" cy="954107"/>
          </a:xfrm>
          <a:prstGeom prst="rect">
            <a:avLst/>
          </a:prstGeom>
          <a:noFill/>
        </p:spPr>
        <p:txBody>
          <a:bodyPr wrap="square" rtlCol="0">
            <a:spAutoFit/>
          </a:bodyPr>
          <a:lstStyle/>
          <a:p>
            <a:r>
              <a:rPr lang="en-US" sz="2800" b="1" dirty="0">
                <a:latin typeface="Graphik (Headings)"/>
              </a:rPr>
              <a:t>MAJOR PLATFORMS ARE OFFERING DEEP LEARNING ALGORITHMS AND HIGH PERFORMANCE COMPUTE</a:t>
            </a:r>
          </a:p>
        </p:txBody>
      </p:sp>
      <p:cxnSp>
        <p:nvCxnSpPr>
          <p:cNvPr id="14" name="Straight Connector 13">
            <a:extLst>
              <a:ext uri="{FF2B5EF4-FFF2-40B4-BE49-F238E27FC236}">
                <a16:creationId xmlns:a16="http://schemas.microsoft.com/office/drawing/2014/main" id="{77F14CAA-3C99-42B8-A1F1-0FAE038F74C5}"/>
              </a:ext>
            </a:extLst>
          </p:cNvPr>
          <p:cNvCxnSpPr/>
          <p:nvPr/>
        </p:nvCxnSpPr>
        <p:spPr>
          <a:xfrm>
            <a:off x="818865" y="1336939"/>
            <a:ext cx="10645254"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EEB9AE27-8F0E-49BB-96C5-1CF911959BD1}"/>
              </a:ext>
            </a:extLst>
          </p:cNvPr>
          <p:cNvGrpSpPr/>
          <p:nvPr/>
        </p:nvGrpSpPr>
        <p:grpSpPr>
          <a:xfrm>
            <a:off x="696035" y="1514902"/>
            <a:ext cx="10768084" cy="4396537"/>
            <a:chOff x="381001" y="1234440"/>
            <a:chExt cx="11507105" cy="4963601"/>
          </a:xfrm>
        </p:grpSpPr>
        <p:sp>
          <p:nvSpPr>
            <p:cNvPr id="46" name="Rectangle: Rounded Corners 45">
              <a:extLst>
                <a:ext uri="{FF2B5EF4-FFF2-40B4-BE49-F238E27FC236}">
                  <a16:creationId xmlns:a16="http://schemas.microsoft.com/office/drawing/2014/main" id="{37FF5C17-7E36-43FA-BA11-AC0AFDE6D665}"/>
                </a:ext>
              </a:extLst>
            </p:cNvPr>
            <p:cNvSpPr/>
            <p:nvPr/>
          </p:nvSpPr>
          <p:spPr>
            <a:xfrm>
              <a:off x="8537587" y="1234440"/>
              <a:ext cx="3339036" cy="4937760"/>
            </a:xfrm>
            <a:prstGeom prst="roundRect">
              <a:avLst>
                <a:gd name="adj" fmla="val 5270"/>
              </a:avLst>
            </a:prstGeom>
            <a:solidFill>
              <a:sysClr val="window" lastClr="FFFFFF"/>
            </a:solidFill>
            <a:ln w="12700" cap="flat" cmpd="sng" algn="ctr">
              <a:solidFill>
                <a:srgbClr val="0070C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Graphik"/>
                <a:ea typeface="+mn-ea"/>
                <a:cs typeface="+mn-cs"/>
              </a:endParaRPr>
            </a:p>
          </p:txBody>
        </p:sp>
        <p:sp>
          <p:nvSpPr>
            <p:cNvPr id="47" name="Rectangle: Rounded Corners 46">
              <a:extLst>
                <a:ext uri="{FF2B5EF4-FFF2-40B4-BE49-F238E27FC236}">
                  <a16:creationId xmlns:a16="http://schemas.microsoft.com/office/drawing/2014/main" id="{B7C6C492-42AA-48A2-BF75-A33250604511}"/>
                </a:ext>
              </a:extLst>
            </p:cNvPr>
            <p:cNvSpPr/>
            <p:nvPr/>
          </p:nvSpPr>
          <p:spPr>
            <a:xfrm>
              <a:off x="4685747" y="1260281"/>
              <a:ext cx="3458510" cy="4937760"/>
            </a:xfrm>
            <a:prstGeom prst="roundRect">
              <a:avLst>
                <a:gd name="adj" fmla="val 5270"/>
              </a:avLst>
            </a:prstGeom>
            <a:solidFill>
              <a:sysClr val="window" lastClr="FFFFFF"/>
            </a:solidFill>
            <a:ln w="12700" cap="flat" cmpd="sng" algn="ctr">
              <a:solidFill>
                <a:srgbClr val="0070C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Graphik"/>
                <a:ea typeface="+mn-ea"/>
                <a:cs typeface="+mn-cs"/>
              </a:endParaRPr>
            </a:p>
          </p:txBody>
        </p:sp>
        <p:sp>
          <p:nvSpPr>
            <p:cNvPr id="48" name="Rectangle: Rounded Corners 47">
              <a:extLst>
                <a:ext uri="{FF2B5EF4-FFF2-40B4-BE49-F238E27FC236}">
                  <a16:creationId xmlns:a16="http://schemas.microsoft.com/office/drawing/2014/main" id="{187016ED-7BF2-492B-8967-B56342C4C9AF}"/>
                </a:ext>
              </a:extLst>
            </p:cNvPr>
            <p:cNvSpPr/>
            <p:nvPr/>
          </p:nvSpPr>
          <p:spPr>
            <a:xfrm>
              <a:off x="381001" y="1234440"/>
              <a:ext cx="3966774" cy="4937760"/>
            </a:xfrm>
            <a:prstGeom prst="roundRect">
              <a:avLst>
                <a:gd name="adj" fmla="val 5270"/>
              </a:avLst>
            </a:prstGeom>
            <a:solidFill>
              <a:sysClr val="window" lastClr="FFFFFF"/>
            </a:solidFill>
            <a:ln w="12700" cap="flat" cmpd="sng" algn="ctr">
              <a:solidFill>
                <a:srgbClr val="0070C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Graphik"/>
                <a:ea typeface="+mn-ea"/>
                <a:cs typeface="+mn-cs"/>
              </a:endParaRPr>
            </a:p>
          </p:txBody>
        </p:sp>
        <p:grpSp>
          <p:nvGrpSpPr>
            <p:cNvPr id="49" name="Group 48">
              <a:extLst>
                <a:ext uri="{FF2B5EF4-FFF2-40B4-BE49-F238E27FC236}">
                  <a16:creationId xmlns:a16="http://schemas.microsoft.com/office/drawing/2014/main" id="{87F11BBA-0145-4E69-8D0E-FA8362409190}"/>
                </a:ext>
              </a:extLst>
            </p:cNvPr>
            <p:cNvGrpSpPr/>
            <p:nvPr/>
          </p:nvGrpSpPr>
          <p:grpSpPr>
            <a:xfrm>
              <a:off x="558849" y="1289026"/>
              <a:ext cx="11329257" cy="4598215"/>
              <a:chOff x="419099" y="934174"/>
              <a:chExt cx="8596651" cy="3489129"/>
            </a:xfrm>
          </p:grpSpPr>
          <p:grpSp>
            <p:nvGrpSpPr>
              <p:cNvPr id="50" name="Group 49">
                <a:extLst>
                  <a:ext uri="{FF2B5EF4-FFF2-40B4-BE49-F238E27FC236}">
                    <a16:creationId xmlns:a16="http://schemas.microsoft.com/office/drawing/2014/main" id="{AA3C9A6B-1918-42AF-BCDA-8759E1E03696}"/>
                  </a:ext>
                </a:extLst>
              </p:cNvPr>
              <p:cNvGrpSpPr/>
              <p:nvPr/>
            </p:nvGrpSpPr>
            <p:grpSpPr>
              <a:xfrm>
                <a:off x="419099" y="1526366"/>
                <a:ext cx="2724823" cy="2802069"/>
                <a:chOff x="258763" y="1251386"/>
                <a:chExt cx="4318241" cy="4224826"/>
              </a:xfrm>
            </p:grpSpPr>
            <p:pic>
              <p:nvPicPr>
                <p:cNvPr id="77" name="Picture 76">
                  <a:extLst>
                    <a:ext uri="{FF2B5EF4-FFF2-40B4-BE49-F238E27FC236}">
                      <a16:creationId xmlns:a16="http://schemas.microsoft.com/office/drawing/2014/main" id="{FE9F7137-794D-4107-9066-9F4779F1A49B}"/>
                    </a:ext>
                  </a:extLst>
                </p:cNvPr>
                <p:cNvPicPr>
                  <a:picLocks noChangeAspect="1"/>
                </p:cNvPicPr>
                <p:nvPr/>
              </p:nvPicPr>
              <p:blipFill>
                <a:blip r:embed="rId3"/>
                <a:stretch>
                  <a:fillRect/>
                </a:stretch>
              </p:blipFill>
              <p:spPr>
                <a:xfrm>
                  <a:off x="258763" y="1251386"/>
                  <a:ext cx="4316098" cy="2743283"/>
                </a:xfrm>
                <a:prstGeom prst="rect">
                  <a:avLst/>
                </a:prstGeom>
                <a:solidFill>
                  <a:sysClr val="windowText" lastClr="000000">
                    <a:alpha val="17000"/>
                  </a:sysClr>
                </a:solidFill>
              </p:spPr>
            </p:pic>
            <p:pic>
              <p:nvPicPr>
                <p:cNvPr id="78" name="Picture 77">
                  <a:extLst>
                    <a:ext uri="{FF2B5EF4-FFF2-40B4-BE49-F238E27FC236}">
                      <a16:creationId xmlns:a16="http://schemas.microsoft.com/office/drawing/2014/main" id="{4FE80C98-80DF-4AE4-83CF-7036E2A78B52}"/>
                    </a:ext>
                  </a:extLst>
                </p:cNvPr>
                <p:cNvPicPr>
                  <a:picLocks noChangeAspect="1"/>
                </p:cNvPicPr>
                <p:nvPr/>
              </p:nvPicPr>
              <p:blipFill>
                <a:blip r:embed="rId4"/>
                <a:stretch>
                  <a:fillRect/>
                </a:stretch>
              </p:blipFill>
              <p:spPr>
                <a:xfrm>
                  <a:off x="258764" y="4245745"/>
                  <a:ext cx="4318240" cy="1230467"/>
                </a:xfrm>
                <a:prstGeom prst="rect">
                  <a:avLst/>
                </a:prstGeom>
              </p:spPr>
            </p:pic>
          </p:grpSp>
          <p:grpSp>
            <p:nvGrpSpPr>
              <p:cNvPr id="51" name="Group 50">
                <a:extLst>
                  <a:ext uri="{FF2B5EF4-FFF2-40B4-BE49-F238E27FC236}">
                    <a16:creationId xmlns:a16="http://schemas.microsoft.com/office/drawing/2014/main" id="{6E7B27A9-3FCD-4E71-B320-4DFA945184A2}"/>
                  </a:ext>
                </a:extLst>
              </p:cNvPr>
              <p:cNvGrpSpPr/>
              <p:nvPr/>
            </p:nvGrpSpPr>
            <p:grpSpPr>
              <a:xfrm>
                <a:off x="3783894" y="1581367"/>
                <a:ext cx="2085726" cy="2780625"/>
                <a:chOff x="3618794" y="1581367"/>
                <a:chExt cx="2085726" cy="2780625"/>
              </a:xfrm>
            </p:grpSpPr>
            <p:pic>
              <p:nvPicPr>
                <p:cNvPr id="69" name="Picture 68">
                  <a:extLst>
                    <a:ext uri="{FF2B5EF4-FFF2-40B4-BE49-F238E27FC236}">
                      <a16:creationId xmlns:a16="http://schemas.microsoft.com/office/drawing/2014/main" id="{F6A42BD7-F83E-47B6-BB66-5E2C2E296CE9}"/>
                    </a:ext>
                  </a:extLst>
                </p:cNvPr>
                <p:cNvPicPr>
                  <a:picLocks noChangeAspect="1"/>
                </p:cNvPicPr>
                <p:nvPr/>
              </p:nvPicPr>
              <p:blipFill>
                <a:blip r:embed="rId5"/>
                <a:stretch>
                  <a:fillRect/>
                </a:stretch>
              </p:blipFill>
              <p:spPr>
                <a:xfrm>
                  <a:off x="3683952" y="1581367"/>
                  <a:ext cx="720914" cy="557213"/>
                </a:xfrm>
                <a:prstGeom prst="rect">
                  <a:avLst/>
                </a:prstGeom>
              </p:spPr>
            </p:pic>
            <p:pic>
              <p:nvPicPr>
                <p:cNvPr id="70" name="Picture 69">
                  <a:extLst>
                    <a:ext uri="{FF2B5EF4-FFF2-40B4-BE49-F238E27FC236}">
                      <a16:creationId xmlns:a16="http://schemas.microsoft.com/office/drawing/2014/main" id="{FDDD8A1D-C58B-404C-A48A-A4C772C2D451}"/>
                    </a:ext>
                  </a:extLst>
                </p:cNvPr>
                <p:cNvPicPr>
                  <a:picLocks noChangeAspect="1"/>
                </p:cNvPicPr>
                <p:nvPr/>
              </p:nvPicPr>
              <p:blipFill rotWithShape="1">
                <a:blip r:embed="rId6"/>
                <a:srcRect l="67054" t="188"/>
                <a:stretch/>
              </p:blipFill>
              <p:spPr>
                <a:xfrm>
                  <a:off x="4545965" y="1765186"/>
                  <a:ext cx="255683" cy="178754"/>
                </a:xfrm>
                <a:prstGeom prst="rect">
                  <a:avLst/>
                </a:prstGeom>
              </p:spPr>
            </p:pic>
            <p:pic>
              <p:nvPicPr>
                <p:cNvPr id="71" name="Picture 70">
                  <a:extLst>
                    <a:ext uri="{FF2B5EF4-FFF2-40B4-BE49-F238E27FC236}">
                      <a16:creationId xmlns:a16="http://schemas.microsoft.com/office/drawing/2014/main" id="{946B095B-AD1D-4812-B04D-03554A4EC74A}"/>
                    </a:ext>
                  </a:extLst>
                </p:cNvPr>
                <p:cNvPicPr>
                  <a:picLocks noChangeAspect="1"/>
                </p:cNvPicPr>
                <p:nvPr/>
              </p:nvPicPr>
              <p:blipFill>
                <a:blip r:embed="rId7"/>
                <a:stretch>
                  <a:fillRect/>
                </a:stretch>
              </p:blipFill>
              <p:spPr>
                <a:xfrm>
                  <a:off x="3782159" y="2341374"/>
                  <a:ext cx="645538" cy="390446"/>
                </a:xfrm>
                <a:prstGeom prst="rect">
                  <a:avLst/>
                </a:prstGeom>
              </p:spPr>
            </p:pic>
            <p:pic>
              <p:nvPicPr>
                <p:cNvPr id="72" name="Picture 71">
                  <a:extLst>
                    <a:ext uri="{FF2B5EF4-FFF2-40B4-BE49-F238E27FC236}">
                      <a16:creationId xmlns:a16="http://schemas.microsoft.com/office/drawing/2014/main" id="{77DE4272-BC9C-4A48-AA22-10BF65B71D65}"/>
                    </a:ext>
                  </a:extLst>
                </p:cNvPr>
                <p:cNvPicPr>
                  <a:picLocks noChangeAspect="1"/>
                </p:cNvPicPr>
                <p:nvPr/>
              </p:nvPicPr>
              <p:blipFill rotWithShape="1">
                <a:blip r:embed="rId8"/>
                <a:srcRect l="42989" t="-12587"/>
                <a:stretch/>
              </p:blipFill>
              <p:spPr>
                <a:xfrm>
                  <a:off x="4545964" y="2486134"/>
                  <a:ext cx="726891" cy="176675"/>
                </a:xfrm>
                <a:prstGeom prst="rect">
                  <a:avLst/>
                </a:prstGeom>
              </p:spPr>
            </p:pic>
            <p:pic>
              <p:nvPicPr>
                <p:cNvPr id="73" name="Picture 72">
                  <a:extLst>
                    <a:ext uri="{FF2B5EF4-FFF2-40B4-BE49-F238E27FC236}">
                      <a16:creationId xmlns:a16="http://schemas.microsoft.com/office/drawing/2014/main" id="{A16ECE4B-2257-439E-B543-76B8EB21F7F5}"/>
                    </a:ext>
                  </a:extLst>
                </p:cNvPr>
                <p:cNvPicPr>
                  <a:picLocks noChangeAspect="1"/>
                </p:cNvPicPr>
                <p:nvPr/>
              </p:nvPicPr>
              <p:blipFill>
                <a:blip r:embed="rId9"/>
                <a:stretch>
                  <a:fillRect/>
                </a:stretch>
              </p:blipFill>
              <p:spPr>
                <a:xfrm>
                  <a:off x="3618794" y="2934614"/>
                  <a:ext cx="972266" cy="711120"/>
                </a:xfrm>
                <a:prstGeom prst="rect">
                  <a:avLst/>
                </a:prstGeom>
              </p:spPr>
            </p:pic>
            <p:pic>
              <p:nvPicPr>
                <p:cNvPr id="74" name="Picture 73">
                  <a:extLst>
                    <a:ext uri="{FF2B5EF4-FFF2-40B4-BE49-F238E27FC236}">
                      <a16:creationId xmlns:a16="http://schemas.microsoft.com/office/drawing/2014/main" id="{A2E7896F-F425-4222-A35F-64D562D7D778}"/>
                    </a:ext>
                  </a:extLst>
                </p:cNvPr>
                <p:cNvPicPr>
                  <a:picLocks noChangeAspect="1"/>
                </p:cNvPicPr>
                <p:nvPr/>
              </p:nvPicPr>
              <p:blipFill rotWithShape="1">
                <a:blip r:embed="rId10"/>
                <a:srcRect l="62291" t="-22721"/>
                <a:stretch/>
              </p:blipFill>
              <p:spPr>
                <a:xfrm>
                  <a:off x="4545966" y="3204224"/>
                  <a:ext cx="323434" cy="235285"/>
                </a:xfrm>
                <a:prstGeom prst="rect">
                  <a:avLst/>
                </a:prstGeom>
              </p:spPr>
            </p:pic>
            <p:pic>
              <p:nvPicPr>
                <p:cNvPr id="75" name="Picture 74">
                  <a:extLst>
                    <a:ext uri="{FF2B5EF4-FFF2-40B4-BE49-F238E27FC236}">
                      <a16:creationId xmlns:a16="http://schemas.microsoft.com/office/drawing/2014/main" id="{769C2B46-BD53-4C03-A196-379B47C7439A}"/>
                    </a:ext>
                  </a:extLst>
                </p:cNvPr>
                <p:cNvPicPr>
                  <a:picLocks noChangeAspect="1"/>
                </p:cNvPicPr>
                <p:nvPr/>
              </p:nvPicPr>
              <p:blipFill>
                <a:blip r:embed="rId11"/>
                <a:stretch>
                  <a:fillRect/>
                </a:stretch>
              </p:blipFill>
              <p:spPr>
                <a:xfrm>
                  <a:off x="3646355" y="3848528"/>
                  <a:ext cx="878674" cy="513464"/>
                </a:xfrm>
                <a:prstGeom prst="rect">
                  <a:avLst/>
                </a:prstGeom>
              </p:spPr>
            </p:pic>
            <p:pic>
              <p:nvPicPr>
                <p:cNvPr id="76" name="Picture 75">
                  <a:extLst>
                    <a:ext uri="{FF2B5EF4-FFF2-40B4-BE49-F238E27FC236}">
                      <a16:creationId xmlns:a16="http://schemas.microsoft.com/office/drawing/2014/main" id="{0CB7455C-AC82-444B-9F7D-838A02BADB17}"/>
                    </a:ext>
                  </a:extLst>
                </p:cNvPr>
                <p:cNvPicPr>
                  <a:picLocks noChangeAspect="1"/>
                </p:cNvPicPr>
                <p:nvPr/>
              </p:nvPicPr>
              <p:blipFill rotWithShape="1">
                <a:blip r:embed="rId12"/>
                <a:srcRect l="32295" t="-4752"/>
                <a:stretch/>
              </p:blipFill>
              <p:spPr>
                <a:xfrm>
                  <a:off x="4545965" y="4002862"/>
                  <a:ext cx="1158555" cy="183018"/>
                </a:xfrm>
                <a:prstGeom prst="rect">
                  <a:avLst/>
                </a:prstGeom>
              </p:spPr>
            </p:pic>
          </p:grpSp>
          <p:pic>
            <p:nvPicPr>
              <p:cNvPr id="52" name="Picture 2" descr="Machine Learning Platform artwork">
                <a:extLst>
                  <a:ext uri="{FF2B5EF4-FFF2-40B4-BE49-F238E27FC236}">
                    <a16:creationId xmlns:a16="http://schemas.microsoft.com/office/drawing/2014/main" id="{F67FB2C3-8D29-4F5E-9926-857DFB3F52DB}"/>
                  </a:ext>
                </a:extLst>
              </p:cNvPr>
              <p:cNvPicPr>
                <a:picLocks noChangeAspect="1" noChangeArrowheads="1"/>
              </p:cNvPicPr>
              <p:nvPr/>
            </p:nvPicPr>
            <p:blipFill>
              <a:blip r:embed="rId13" cstate="screen">
                <a:extLst>
                  <a:ext uri="{28A0092B-C50C-407E-A947-70E740481C1C}">
                    <a14:useLocalDpi xmlns:a14="http://schemas.microsoft.com/office/drawing/2010/main" val="0"/>
                  </a:ext>
                </a:extLst>
              </a:blip>
              <a:srcRect/>
              <a:stretch>
                <a:fillRect/>
              </a:stretch>
            </p:blipFill>
            <p:spPr bwMode="auto">
              <a:xfrm>
                <a:off x="6919096" y="1525775"/>
                <a:ext cx="548640" cy="30836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a:extLst>
                  <a:ext uri="{FF2B5EF4-FFF2-40B4-BE49-F238E27FC236}">
                    <a16:creationId xmlns:a16="http://schemas.microsoft.com/office/drawing/2014/main" id="{58C5092D-3091-4703-81EF-1634F11B68D9}"/>
                  </a:ext>
                </a:extLst>
              </p:cNvPr>
              <p:cNvPicPr>
                <a:picLocks noChangeAspect="1"/>
              </p:cNvPicPr>
              <p:nvPr/>
            </p:nvPicPr>
            <p:blipFill>
              <a:blip r:embed="rId14"/>
              <a:stretch>
                <a:fillRect/>
              </a:stretch>
            </p:blipFill>
            <p:spPr>
              <a:xfrm>
                <a:off x="6919096" y="1926331"/>
                <a:ext cx="548640" cy="409626"/>
              </a:xfrm>
              <a:prstGeom prst="rect">
                <a:avLst/>
              </a:prstGeom>
            </p:spPr>
          </p:pic>
          <p:pic>
            <p:nvPicPr>
              <p:cNvPr id="54" name="Picture 6" descr="Translation API artwork">
                <a:extLst>
                  <a:ext uri="{FF2B5EF4-FFF2-40B4-BE49-F238E27FC236}">
                    <a16:creationId xmlns:a16="http://schemas.microsoft.com/office/drawing/2014/main" id="{BED7E3F1-732B-4738-A2BD-3CFBA49B71B7}"/>
                  </a:ext>
                </a:extLst>
              </p:cNvPr>
              <p:cNvPicPr>
                <a:picLocks noChangeAspect="1" noChangeArrowheads="1"/>
              </p:cNvPicPr>
              <p:nvPr/>
            </p:nvPicPr>
            <p:blipFill>
              <a:blip r:embed="rId15" cstate="screen">
                <a:extLst>
                  <a:ext uri="{28A0092B-C50C-407E-A947-70E740481C1C}">
                    <a14:useLocalDpi xmlns:a14="http://schemas.microsoft.com/office/drawing/2010/main" val="0"/>
                  </a:ext>
                </a:extLst>
              </a:blip>
              <a:srcRect/>
              <a:stretch>
                <a:fillRect/>
              </a:stretch>
            </p:blipFill>
            <p:spPr bwMode="auto">
              <a:xfrm>
                <a:off x="6919096" y="4112206"/>
                <a:ext cx="556204" cy="311097"/>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8" descr="Cloud Speech API drawing">
                <a:extLst>
                  <a:ext uri="{FF2B5EF4-FFF2-40B4-BE49-F238E27FC236}">
                    <a16:creationId xmlns:a16="http://schemas.microsoft.com/office/drawing/2014/main" id="{B491ADC9-5DEF-4E86-AFBA-FFB2EF42A46E}"/>
                  </a:ext>
                </a:extLst>
              </p:cNvPr>
              <p:cNvPicPr>
                <a:picLocks noChangeAspect="1" noChangeArrowheads="1"/>
              </p:cNvPicPr>
              <p:nvPr/>
            </p:nvPicPr>
            <p:blipFill>
              <a:blip r:embed="rId16" cstate="screen">
                <a:extLst>
                  <a:ext uri="{28A0092B-C50C-407E-A947-70E740481C1C}">
                    <a14:useLocalDpi xmlns:a14="http://schemas.microsoft.com/office/drawing/2010/main" val="0"/>
                  </a:ext>
                </a:extLst>
              </a:blip>
              <a:srcRect/>
              <a:stretch>
                <a:fillRect/>
              </a:stretch>
            </p:blipFill>
            <p:spPr bwMode="auto">
              <a:xfrm>
                <a:off x="6919096" y="3057559"/>
                <a:ext cx="548640" cy="32081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0" descr="Natural Language API artwork">
                <a:extLst>
                  <a:ext uri="{FF2B5EF4-FFF2-40B4-BE49-F238E27FC236}">
                    <a16:creationId xmlns:a16="http://schemas.microsoft.com/office/drawing/2014/main" id="{D386DAD1-E48F-4A9C-9AF8-E96A1D1BC134}"/>
                  </a:ext>
                </a:extLst>
              </p:cNvPr>
              <p:cNvPicPr>
                <a:picLocks noChangeAspect="1" noChangeArrowheads="1"/>
              </p:cNvPicPr>
              <p:nvPr/>
            </p:nvPicPr>
            <p:blipFill>
              <a:blip r:embed="rId17" cstate="screen">
                <a:extLst>
                  <a:ext uri="{28A0092B-C50C-407E-A947-70E740481C1C}">
                    <a14:useLocalDpi xmlns:a14="http://schemas.microsoft.com/office/drawing/2010/main" val="0"/>
                  </a:ext>
                </a:extLst>
              </a:blip>
              <a:srcRect/>
              <a:stretch>
                <a:fillRect/>
              </a:stretch>
            </p:blipFill>
            <p:spPr bwMode="auto">
              <a:xfrm>
                <a:off x="6919096" y="3612637"/>
                <a:ext cx="576263" cy="331426"/>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12" descr="Vision API artwork">
                <a:extLst>
                  <a:ext uri="{FF2B5EF4-FFF2-40B4-BE49-F238E27FC236}">
                    <a16:creationId xmlns:a16="http://schemas.microsoft.com/office/drawing/2014/main" id="{528B515A-6474-4223-883E-BC0C0A4B5142}"/>
                  </a:ext>
                </a:extLst>
              </p:cNvPr>
              <p:cNvPicPr>
                <a:picLocks noChangeAspect="1" noChangeArrowheads="1"/>
              </p:cNvPicPr>
              <p:nvPr/>
            </p:nvPicPr>
            <p:blipFill>
              <a:blip r:embed="rId18" cstate="screen">
                <a:extLst>
                  <a:ext uri="{28A0092B-C50C-407E-A947-70E740481C1C}">
                    <a14:useLocalDpi xmlns:a14="http://schemas.microsoft.com/office/drawing/2010/main" val="0"/>
                  </a:ext>
                </a:extLst>
              </a:blip>
              <a:srcRect/>
              <a:stretch>
                <a:fillRect/>
              </a:stretch>
            </p:blipFill>
            <p:spPr bwMode="auto">
              <a:xfrm>
                <a:off x="6919096" y="2474727"/>
                <a:ext cx="548640" cy="448473"/>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7EEAB049-6400-4785-B3A5-DEABF0460C2A}"/>
                  </a:ext>
                </a:extLst>
              </p:cNvPr>
              <p:cNvSpPr txBox="1"/>
              <p:nvPr/>
            </p:nvSpPr>
            <p:spPr>
              <a:xfrm>
                <a:off x="7589020" y="1563072"/>
                <a:ext cx="1426730" cy="245665"/>
              </a:xfrm>
              <a:prstGeom prst="rect">
                <a:avLst/>
              </a:prstGeom>
            </p:spPr>
            <p:txBody>
              <a:bodyPr vert="horz" wrap="non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6AECB"/>
                    </a:solidFill>
                    <a:effectLst/>
                    <a:uLnTx/>
                    <a:uFillTx/>
                    <a:latin typeface="Graphik"/>
                  </a:rPr>
                  <a:t>Large Scale ML</a:t>
                </a:r>
              </a:p>
            </p:txBody>
          </p:sp>
          <p:sp>
            <p:nvSpPr>
              <p:cNvPr id="59" name="TextBox 58">
                <a:extLst>
                  <a:ext uri="{FF2B5EF4-FFF2-40B4-BE49-F238E27FC236}">
                    <a16:creationId xmlns:a16="http://schemas.microsoft.com/office/drawing/2014/main" id="{C3D03683-889E-48A8-AAE0-8D21AF34618B}"/>
                  </a:ext>
                </a:extLst>
              </p:cNvPr>
              <p:cNvSpPr txBox="1"/>
              <p:nvPr/>
            </p:nvSpPr>
            <p:spPr>
              <a:xfrm>
                <a:off x="7589020" y="2023192"/>
                <a:ext cx="1426730" cy="245665"/>
              </a:xfrm>
              <a:prstGeom prst="rect">
                <a:avLst/>
              </a:prstGeom>
            </p:spPr>
            <p:txBody>
              <a:bodyPr vert="horz" wrap="non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6AECB"/>
                    </a:solidFill>
                    <a:effectLst/>
                    <a:uLnTx/>
                    <a:uFillTx/>
                    <a:latin typeface="Graphik"/>
                  </a:rPr>
                  <a:t>Video Analysis</a:t>
                </a:r>
              </a:p>
            </p:txBody>
          </p:sp>
          <p:sp>
            <p:nvSpPr>
              <p:cNvPr id="60" name="TextBox 59">
                <a:extLst>
                  <a:ext uri="{FF2B5EF4-FFF2-40B4-BE49-F238E27FC236}">
                    <a16:creationId xmlns:a16="http://schemas.microsoft.com/office/drawing/2014/main" id="{B4D1114D-7D9B-4908-85E7-F8D63D33A546}"/>
                  </a:ext>
                </a:extLst>
              </p:cNvPr>
              <p:cNvSpPr txBox="1"/>
              <p:nvPr/>
            </p:nvSpPr>
            <p:spPr>
              <a:xfrm>
                <a:off x="7589020" y="2589862"/>
                <a:ext cx="1426730" cy="245665"/>
              </a:xfrm>
              <a:prstGeom prst="rect">
                <a:avLst/>
              </a:prstGeom>
            </p:spPr>
            <p:txBody>
              <a:bodyPr vert="horz" wrap="non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6AECB"/>
                    </a:solidFill>
                    <a:effectLst/>
                    <a:uLnTx/>
                    <a:uFillTx/>
                    <a:latin typeface="Graphik"/>
                  </a:rPr>
                  <a:t>Image Analysis</a:t>
                </a:r>
              </a:p>
            </p:txBody>
          </p:sp>
          <p:sp>
            <p:nvSpPr>
              <p:cNvPr id="61" name="TextBox 60">
                <a:extLst>
                  <a:ext uri="{FF2B5EF4-FFF2-40B4-BE49-F238E27FC236}">
                    <a16:creationId xmlns:a16="http://schemas.microsoft.com/office/drawing/2014/main" id="{42E4D536-C896-47B3-8484-7C359DB59AAD}"/>
                  </a:ext>
                </a:extLst>
              </p:cNvPr>
              <p:cNvSpPr txBox="1"/>
              <p:nvPr/>
            </p:nvSpPr>
            <p:spPr>
              <a:xfrm>
                <a:off x="7589020" y="3172418"/>
                <a:ext cx="1426730" cy="245665"/>
              </a:xfrm>
              <a:prstGeom prst="rect">
                <a:avLst/>
              </a:prstGeom>
            </p:spPr>
            <p:txBody>
              <a:bodyPr vert="horz" wrap="non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6AECB"/>
                    </a:solidFill>
                    <a:effectLst/>
                    <a:uLnTx/>
                    <a:uFillTx/>
                    <a:latin typeface="Graphik"/>
                  </a:rPr>
                  <a:t>Speech Recognition</a:t>
                </a:r>
              </a:p>
            </p:txBody>
          </p:sp>
          <p:sp>
            <p:nvSpPr>
              <p:cNvPr id="62" name="TextBox 61">
                <a:extLst>
                  <a:ext uri="{FF2B5EF4-FFF2-40B4-BE49-F238E27FC236}">
                    <a16:creationId xmlns:a16="http://schemas.microsoft.com/office/drawing/2014/main" id="{0C3432B8-A202-4758-9B8A-C50525AD7C09}"/>
                  </a:ext>
                </a:extLst>
              </p:cNvPr>
              <p:cNvSpPr txBox="1"/>
              <p:nvPr/>
            </p:nvSpPr>
            <p:spPr>
              <a:xfrm>
                <a:off x="7589020" y="3708089"/>
                <a:ext cx="1426730" cy="245665"/>
              </a:xfrm>
              <a:prstGeom prst="rect">
                <a:avLst/>
              </a:prstGeom>
            </p:spPr>
            <p:txBody>
              <a:bodyPr vert="horz" wrap="non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6AECB"/>
                    </a:solidFill>
                    <a:effectLst/>
                    <a:uLnTx/>
                    <a:uFillTx/>
                    <a:latin typeface="Graphik"/>
                  </a:rPr>
                  <a:t>Text Analysis</a:t>
                </a:r>
              </a:p>
            </p:txBody>
          </p:sp>
          <p:sp>
            <p:nvSpPr>
              <p:cNvPr id="63" name="TextBox 62">
                <a:extLst>
                  <a:ext uri="{FF2B5EF4-FFF2-40B4-BE49-F238E27FC236}">
                    <a16:creationId xmlns:a16="http://schemas.microsoft.com/office/drawing/2014/main" id="{75AAC43F-215D-48F8-861E-98574C5A7512}"/>
                  </a:ext>
                </a:extLst>
              </p:cNvPr>
              <p:cNvSpPr txBox="1"/>
              <p:nvPr/>
            </p:nvSpPr>
            <p:spPr>
              <a:xfrm>
                <a:off x="7589020" y="4177638"/>
                <a:ext cx="1426730" cy="245665"/>
              </a:xfrm>
              <a:prstGeom prst="rect">
                <a:avLst/>
              </a:prstGeom>
            </p:spPr>
            <p:txBody>
              <a:bodyPr vert="horz" wrap="non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6AECB"/>
                    </a:solidFill>
                    <a:effectLst/>
                    <a:uLnTx/>
                    <a:uFillTx/>
                    <a:latin typeface="Graphik"/>
                  </a:rPr>
                  <a:t>Translation</a:t>
                </a:r>
              </a:p>
            </p:txBody>
          </p:sp>
          <p:pic>
            <p:nvPicPr>
              <p:cNvPr id="64" name="Picture 18" descr="Image result for google cloud platform logo">
                <a:extLst>
                  <a:ext uri="{FF2B5EF4-FFF2-40B4-BE49-F238E27FC236}">
                    <a16:creationId xmlns:a16="http://schemas.microsoft.com/office/drawing/2014/main" id="{54F713DE-592A-459A-AEDE-B8D51BA5C27A}"/>
                  </a:ext>
                </a:extLst>
              </p:cNvPr>
              <p:cNvPicPr>
                <a:picLocks noChangeAspect="1" noChangeArrowheads="1"/>
              </p:cNvPicPr>
              <p:nvPr/>
            </p:nvPicPr>
            <p:blipFill>
              <a:blip r:embed="rId19" cstate="screen">
                <a:extLst>
                  <a:ext uri="{28A0092B-C50C-407E-A947-70E740481C1C}">
                    <a14:useLocalDpi xmlns:a14="http://schemas.microsoft.com/office/drawing/2010/main" val="0"/>
                  </a:ext>
                </a:extLst>
              </a:blip>
              <a:srcRect/>
              <a:stretch>
                <a:fillRect/>
              </a:stretch>
            </p:blipFill>
            <p:spPr bwMode="auto">
              <a:xfrm>
                <a:off x="6757745" y="934174"/>
                <a:ext cx="2105025" cy="543729"/>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4">
                <a:extLst>
                  <a:ext uri="{FF2B5EF4-FFF2-40B4-BE49-F238E27FC236}">
                    <a16:creationId xmlns:a16="http://schemas.microsoft.com/office/drawing/2014/main" id="{FFFEAF2E-F021-44F6-BDE9-67F6BDBCAC9D}"/>
                  </a:ext>
                </a:extLst>
              </p:cNvPr>
              <p:cNvPicPr>
                <a:picLocks noChangeAspect="1"/>
              </p:cNvPicPr>
              <p:nvPr/>
            </p:nvPicPr>
            <p:blipFill>
              <a:blip r:embed="rId20"/>
              <a:stretch>
                <a:fillRect/>
              </a:stretch>
            </p:blipFill>
            <p:spPr>
              <a:xfrm>
                <a:off x="3811647" y="1046475"/>
                <a:ext cx="887793" cy="540127"/>
              </a:xfrm>
              <a:prstGeom prst="rect">
                <a:avLst/>
              </a:prstGeom>
            </p:spPr>
          </p:pic>
          <p:pic>
            <p:nvPicPr>
              <p:cNvPr id="66" name="Picture 65">
                <a:extLst>
                  <a:ext uri="{FF2B5EF4-FFF2-40B4-BE49-F238E27FC236}">
                    <a16:creationId xmlns:a16="http://schemas.microsoft.com/office/drawing/2014/main" id="{C53766EE-A956-4678-9C85-F2E7E2304616}"/>
                  </a:ext>
                </a:extLst>
              </p:cNvPr>
              <p:cNvPicPr>
                <a:picLocks noChangeAspect="1"/>
              </p:cNvPicPr>
              <p:nvPr/>
            </p:nvPicPr>
            <p:blipFill>
              <a:blip r:embed="rId21"/>
              <a:stretch>
                <a:fillRect/>
              </a:stretch>
            </p:blipFill>
            <p:spPr>
              <a:xfrm>
                <a:off x="1131010" y="1005279"/>
                <a:ext cx="1358681" cy="498061"/>
              </a:xfrm>
              <a:prstGeom prst="rect">
                <a:avLst/>
              </a:prstGeom>
            </p:spPr>
          </p:pic>
          <p:cxnSp>
            <p:nvCxnSpPr>
              <p:cNvPr id="67" name="Straight Connector 66">
                <a:extLst>
                  <a:ext uri="{FF2B5EF4-FFF2-40B4-BE49-F238E27FC236}">
                    <a16:creationId xmlns:a16="http://schemas.microsoft.com/office/drawing/2014/main" id="{F97FB6DB-5BFB-41AD-8105-DA34B063BBD3}"/>
                  </a:ext>
                </a:extLst>
              </p:cNvPr>
              <p:cNvCxnSpPr/>
              <p:nvPr/>
            </p:nvCxnSpPr>
            <p:spPr>
              <a:xfrm>
                <a:off x="3424100" y="1177636"/>
                <a:ext cx="13854" cy="3216230"/>
              </a:xfrm>
              <a:prstGeom prst="line">
                <a:avLst/>
              </a:prstGeom>
              <a:noFill/>
              <a:ln w="6350" cap="flat" cmpd="sng" algn="ctr">
                <a:solidFill>
                  <a:sysClr val="windowText" lastClr="000000">
                    <a:lumMod val="50000"/>
                  </a:sysClr>
                </a:solidFill>
                <a:prstDash val="sysDash"/>
                <a:miter lim="800000"/>
              </a:ln>
              <a:effectLst/>
            </p:spPr>
          </p:cxnSp>
          <p:cxnSp>
            <p:nvCxnSpPr>
              <p:cNvPr id="68" name="Straight Connector 67">
                <a:extLst>
                  <a:ext uri="{FF2B5EF4-FFF2-40B4-BE49-F238E27FC236}">
                    <a16:creationId xmlns:a16="http://schemas.microsoft.com/office/drawing/2014/main" id="{CD29E88A-0519-473B-A21F-AEB8F6DDA816}"/>
                  </a:ext>
                </a:extLst>
              </p:cNvPr>
              <p:cNvCxnSpPr/>
              <p:nvPr/>
            </p:nvCxnSpPr>
            <p:spPr>
              <a:xfrm>
                <a:off x="6327582" y="1177636"/>
                <a:ext cx="13854" cy="3216230"/>
              </a:xfrm>
              <a:prstGeom prst="line">
                <a:avLst/>
              </a:prstGeom>
              <a:noFill/>
              <a:ln w="6350" cap="flat" cmpd="sng" algn="ctr">
                <a:solidFill>
                  <a:sysClr val="windowText" lastClr="000000">
                    <a:lumMod val="50000"/>
                  </a:sysClr>
                </a:solidFill>
                <a:prstDash val="sysDash"/>
                <a:miter lim="800000"/>
              </a:ln>
              <a:effectLst/>
            </p:spPr>
          </p:cxnSp>
        </p:grpSp>
      </p:grpSp>
    </p:spTree>
    <p:extLst>
      <p:ext uri="{BB962C8B-B14F-4D97-AF65-F5344CB8AC3E}">
        <p14:creationId xmlns:p14="http://schemas.microsoft.com/office/powerpoint/2010/main" val="2328168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17F0F1-1F1D-436D-871E-008F220BB663}"/>
              </a:ext>
            </a:extLst>
          </p:cNvPr>
          <p:cNvPicPr>
            <a:picLocks noChangeAspect="1"/>
          </p:cNvPicPr>
          <p:nvPr/>
        </p:nvPicPr>
        <p:blipFill rotWithShape="1">
          <a:blip r:embed="rId2">
            <a:extLst>
              <a:ext uri="{28A0092B-C50C-407E-A947-70E740481C1C}">
                <a14:useLocalDpi xmlns:a14="http://schemas.microsoft.com/office/drawing/2010/main" val="0"/>
              </a:ext>
            </a:extLst>
          </a:blip>
          <a:srcRect b="16045"/>
          <a:stretch/>
        </p:blipFill>
        <p:spPr>
          <a:xfrm>
            <a:off x="0" y="0"/>
            <a:ext cx="12192000" cy="6858000"/>
          </a:xfrm>
          <a:prstGeom prst="rect">
            <a:avLst/>
          </a:prstGeom>
        </p:spPr>
      </p:pic>
      <p:sp>
        <p:nvSpPr>
          <p:cNvPr id="8" name="TextBox 7">
            <a:extLst>
              <a:ext uri="{FF2B5EF4-FFF2-40B4-BE49-F238E27FC236}">
                <a16:creationId xmlns:a16="http://schemas.microsoft.com/office/drawing/2014/main" id="{25CB335E-6E06-46B6-81AC-F2917EB9CBA5}"/>
              </a:ext>
            </a:extLst>
          </p:cNvPr>
          <p:cNvSpPr txBox="1"/>
          <p:nvPr/>
        </p:nvSpPr>
        <p:spPr>
          <a:xfrm>
            <a:off x="705853" y="320843"/>
            <a:ext cx="6063916" cy="4401205"/>
          </a:xfrm>
          <a:prstGeom prst="rect">
            <a:avLst/>
          </a:prstGeom>
          <a:noFill/>
          <a:ln>
            <a:noFill/>
          </a:ln>
        </p:spPr>
        <p:txBody>
          <a:bodyPr wrap="square" rtlCol="0">
            <a:spAutoFit/>
          </a:bodyPr>
          <a:lstStyle/>
          <a:p>
            <a:r>
              <a:rPr lang="en-US" sz="4000" b="1" dirty="0">
                <a:solidFill>
                  <a:schemeClr val="bg1"/>
                </a:solidFill>
                <a:latin typeface="Graphik Black" panose="020B0A03030202060203" pitchFamily="34" charset="0"/>
              </a:rPr>
              <a:t>NATURAL LANGUAGE PROCESSING</a:t>
            </a:r>
          </a:p>
          <a:p>
            <a:endParaRPr lang="en-US" sz="4000" b="1" dirty="0">
              <a:solidFill>
                <a:schemeClr val="bg1"/>
              </a:solidFill>
              <a:latin typeface="Graphik Black" panose="020B0A03030202060203" pitchFamily="34" charset="0"/>
            </a:endParaRPr>
          </a:p>
          <a:p>
            <a:r>
              <a:rPr lang="en-US" sz="4000" b="1" dirty="0">
                <a:solidFill>
                  <a:schemeClr val="bg1"/>
                </a:solidFill>
                <a:latin typeface="Graphik Black" panose="020B0A03030202060203" pitchFamily="34" charset="0"/>
              </a:rPr>
              <a:t>INTELLIGENT </a:t>
            </a:r>
          </a:p>
          <a:p>
            <a:r>
              <a:rPr lang="en-US" sz="4000" b="1" dirty="0">
                <a:solidFill>
                  <a:schemeClr val="bg1"/>
                </a:solidFill>
                <a:latin typeface="Graphik Black" panose="020B0A03030202060203" pitchFamily="34" charset="0"/>
              </a:rPr>
              <a:t>AGENTS</a:t>
            </a:r>
          </a:p>
          <a:p>
            <a:endParaRPr lang="en-US" sz="4000" b="1" dirty="0">
              <a:solidFill>
                <a:schemeClr val="bg1"/>
              </a:solidFill>
              <a:latin typeface="Graphik Black" panose="020B0A03030202060203" pitchFamily="34" charset="0"/>
            </a:endParaRPr>
          </a:p>
          <a:p>
            <a:r>
              <a:rPr lang="en-US" sz="4000" b="1" dirty="0">
                <a:solidFill>
                  <a:schemeClr val="bg1"/>
                </a:solidFill>
                <a:latin typeface="Graphik Black" panose="020B0A03030202060203" pitchFamily="34" charset="0"/>
              </a:rPr>
              <a:t>ROBOTICS</a:t>
            </a:r>
          </a:p>
        </p:txBody>
      </p:sp>
      <p:cxnSp>
        <p:nvCxnSpPr>
          <p:cNvPr id="10" name="Straight Connector 9">
            <a:extLst>
              <a:ext uri="{FF2B5EF4-FFF2-40B4-BE49-F238E27FC236}">
                <a16:creationId xmlns:a16="http://schemas.microsoft.com/office/drawing/2014/main" id="{A66A47C0-1688-4AC2-A21F-329497EDD325}"/>
              </a:ext>
            </a:extLst>
          </p:cNvPr>
          <p:cNvCxnSpPr>
            <a:cxnSpLocks/>
          </p:cNvCxnSpPr>
          <p:nvPr/>
        </p:nvCxnSpPr>
        <p:spPr>
          <a:xfrm>
            <a:off x="577516" y="0"/>
            <a:ext cx="0" cy="47220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016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1000"/>
                                        <p:tgtEl>
                                          <p:spTgt spid="8">
                                            <p:txEl>
                                              <p:pRg st="2" end="2"/>
                                            </p:txEl>
                                          </p:spTgt>
                                        </p:tgtEl>
                                      </p:cBhvr>
                                    </p:animEffect>
                                    <p:anim calcmode="lin" valueType="num">
                                      <p:cBhvr>
                                        <p:cTn id="13"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fade">
                                      <p:cBhvr>
                                        <p:cTn id="17" dur="1000"/>
                                        <p:tgtEl>
                                          <p:spTgt spid="8">
                                            <p:txEl>
                                              <p:pRg st="3" end="3"/>
                                            </p:txEl>
                                          </p:spTgt>
                                        </p:tgtEl>
                                      </p:cBhvr>
                                    </p:animEffect>
                                    <p:anim calcmode="lin" valueType="num">
                                      <p:cBhvr>
                                        <p:cTn id="18"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8">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xEl>
                                              <p:pRg st="5" end="5"/>
                                            </p:txEl>
                                          </p:spTgt>
                                        </p:tgtEl>
                                        <p:attrNameLst>
                                          <p:attrName>style.visibility</p:attrName>
                                        </p:attrNameLst>
                                      </p:cBhvr>
                                      <p:to>
                                        <p:strVal val="visible"/>
                                      </p:to>
                                    </p:set>
                                    <p:animEffect transition="in" filter="fade">
                                      <p:cBhvr>
                                        <p:cTn id="22" dur="1000"/>
                                        <p:tgtEl>
                                          <p:spTgt spid="8">
                                            <p:txEl>
                                              <p:pRg st="5" end="5"/>
                                            </p:txEl>
                                          </p:spTgt>
                                        </p:tgtEl>
                                      </p:cBhvr>
                                    </p:animEffect>
                                    <p:anim calcmode="lin" valueType="num">
                                      <p:cBhvr>
                                        <p:cTn id="23"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up)">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77F14CAA-3C99-42B8-A1F1-0FAE038F74C5}"/>
              </a:ext>
            </a:extLst>
          </p:cNvPr>
          <p:cNvCxnSpPr/>
          <p:nvPr/>
        </p:nvCxnSpPr>
        <p:spPr>
          <a:xfrm>
            <a:off x="818865" y="1336939"/>
            <a:ext cx="10645254"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1092C86-E122-4EA4-9635-99C11E6F393B}"/>
              </a:ext>
            </a:extLst>
          </p:cNvPr>
          <p:cNvSpPr txBox="1"/>
          <p:nvPr/>
        </p:nvSpPr>
        <p:spPr>
          <a:xfrm>
            <a:off x="818865" y="776057"/>
            <a:ext cx="9062114" cy="523220"/>
          </a:xfrm>
          <a:prstGeom prst="rect">
            <a:avLst/>
          </a:prstGeom>
          <a:noFill/>
        </p:spPr>
        <p:txBody>
          <a:bodyPr wrap="square" rtlCol="0">
            <a:spAutoFit/>
          </a:bodyPr>
          <a:lstStyle/>
          <a:p>
            <a:r>
              <a:rPr lang="en-US" sz="2800" b="1" dirty="0">
                <a:latin typeface="Graphik (Headings)"/>
              </a:rPr>
              <a:t>NATURAL LANGUAGE PROCESSING</a:t>
            </a:r>
          </a:p>
        </p:txBody>
      </p:sp>
      <p:sp>
        <p:nvSpPr>
          <p:cNvPr id="88" name="Content Placeholder 4">
            <a:extLst>
              <a:ext uri="{FF2B5EF4-FFF2-40B4-BE49-F238E27FC236}">
                <a16:creationId xmlns:a16="http://schemas.microsoft.com/office/drawing/2014/main" id="{2BF09D59-F3DF-4780-8BC0-4B2B089279F9}"/>
              </a:ext>
            </a:extLst>
          </p:cNvPr>
          <p:cNvSpPr txBox="1">
            <a:spLocks/>
          </p:cNvSpPr>
          <p:nvPr/>
        </p:nvSpPr>
        <p:spPr>
          <a:xfrm>
            <a:off x="990100" y="1564924"/>
            <a:ext cx="10774269" cy="2545830"/>
          </a:xfrm>
          <a:prstGeom prst="rect">
            <a:avLst/>
          </a:prstGeom>
          <a:effectLst/>
          <a:sp3d/>
        </p:spPr>
        <p:txBody>
          <a:bodyPr vert="horz" lIns="0" tIns="4572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1800" b="1" dirty="0">
                <a:solidFill>
                  <a:srgbClr val="00B0F0"/>
                </a:solidFill>
                <a:latin typeface="Arial"/>
              </a:rPr>
              <a:t>NLP</a:t>
            </a:r>
            <a:r>
              <a:rPr lang="en-US" sz="1800" dirty="0">
                <a:solidFill>
                  <a:srgbClr val="00B0F0"/>
                </a:solidFill>
                <a:latin typeface="Arial"/>
              </a:rPr>
              <a:t> </a:t>
            </a:r>
            <a:r>
              <a:rPr lang="en-US" sz="1800" dirty="0">
                <a:solidFill>
                  <a:prstClr val="black"/>
                </a:solidFill>
                <a:latin typeface="Arial"/>
              </a:rPr>
              <a:t>is a  field of Computer Science which covers Artificial Intelligence and Computational Linguistics, and solves challenges to reduce the friction between human and machine interactions. </a:t>
            </a:r>
          </a:p>
          <a:p>
            <a:pPr algn="just">
              <a:defRPr/>
            </a:pPr>
            <a:r>
              <a:rPr lang="en-US" sz="1800" b="1" dirty="0">
                <a:solidFill>
                  <a:srgbClr val="00B0F0"/>
                </a:solidFill>
                <a:latin typeface="Arial"/>
              </a:rPr>
              <a:t>NLP</a:t>
            </a:r>
            <a:r>
              <a:rPr lang="en-US" sz="1800" dirty="0">
                <a:solidFill>
                  <a:prstClr val="black"/>
                </a:solidFill>
                <a:latin typeface="Arial"/>
              </a:rPr>
              <a:t>-based systems are becoming very important in business analytics, consumer-centric analytics and processing of Big Data.</a:t>
            </a:r>
            <a:endParaRPr lang="en-US" sz="1100" dirty="0">
              <a:solidFill>
                <a:prstClr val="black"/>
              </a:solidFill>
              <a:latin typeface="Arial"/>
            </a:endParaRPr>
          </a:p>
          <a:p>
            <a:pPr marL="0" indent="0">
              <a:spcBef>
                <a:spcPts val="900"/>
              </a:spcBef>
              <a:spcAft>
                <a:spcPts val="0"/>
              </a:spcAft>
              <a:buFont typeface="Arial" pitchFamily="34" charset="0"/>
              <a:buNone/>
              <a:defRPr/>
            </a:pPr>
            <a:endParaRPr lang="en-US" sz="400" b="1" dirty="0">
              <a:solidFill>
                <a:srgbClr val="00B0F0"/>
              </a:solidFill>
              <a:latin typeface="Arial"/>
            </a:endParaRPr>
          </a:p>
          <a:p>
            <a:pPr marL="0" indent="0">
              <a:spcBef>
                <a:spcPts val="900"/>
              </a:spcBef>
              <a:spcAft>
                <a:spcPts val="0"/>
              </a:spcAft>
              <a:buFont typeface="Arial" pitchFamily="34" charset="0"/>
              <a:buNone/>
              <a:defRPr/>
            </a:pPr>
            <a:r>
              <a:rPr lang="en-US" sz="1800" b="1" dirty="0">
                <a:solidFill>
                  <a:srgbClr val="00B0F0"/>
                </a:solidFill>
                <a:latin typeface="Arial"/>
              </a:rPr>
              <a:t>There are two tasks for NLP systems:</a:t>
            </a:r>
          </a:p>
          <a:p>
            <a:pPr marL="173831" lvl="1" indent="-173831">
              <a:spcBef>
                <a:spcPts val="468"/>
              </a:spcBef>
              <a:buFont typeface="Arial" pitchFamily="34" charset="0"/>
              <a:buChar char="•"/>
              <a:defRPr/>
            </a:pPr>
            <a:r>
              <a:rPr lang="en-US" altLang="en-US" b="1" dirty="0">
                <a:solidFill>
                  <a:prstClr val="black"/>
                </a:solidFill>
                <a:latin typeface="Arial"/>
              </a:rPr>
              <a:t>Natural Language Comprehension</a:t>
            </a:r>
            <a:r>
              <a:rPr lang="en-US" altLang="en-US" dirty="0">
                <a:solidFill>
                  <a:prstClr val="black"/>
                </a:solidFill>
                <a:latin typeface="Arial"/>
              </a:rPr>
              <a:t>: Extracting meaning from spoken/typed sentences.</a:t>
            </a:r>
          </a:p>
          <a:p>
            <a:pPr marL="173831" lvl="1" indent="-173831">
              <a:spcBef>
                <a:spcPts val="468"/>
              </a:spcBef>
              <a:buFont typeface="Arial" pitchFamily="34" charset="0"/>
              <a:buChar char="•"/>
              <a:defRPr/>
            </a:pPr>
            <a:r>
              <a:rPr lang="en-US" altLang="en-US" b="1" dirty="0">
                <a:solidFill>
                  <a:prstClr val="black"/>
                </a:solidFill>
                <a:latin typeface="Arial"/>
              </a:rPr>
              <a:t>Natural Language Generation</a:t>
            </a:r>
            <a:r>
              <a:rPr lang="en-US" altLang="en-US" dirty="0">
                <a:solidFill>
                  <a:prstClr val="black"/>
                </a:solidFill>
                <a:latin typeface="Arial"/>
              </a:rPr>
              <a:t>: Expressing a formal representation of a message in a natural (human) language</a:t>
            </a:r>
          </a:p>
          <a:p>
            <a:pPr marL="0" indent="0">
              <a:buFont typeface="Arial" pitchFamily="34" charset="0"/>
              <a:buNone/>
              <a:defRPr/>
            </a:pPr>
            <a:endParaRPr lang="en-AU" sz="1800" dirty="0">
              <a:solidFill>
                <a:srgbClr val="666666"/>
              </a:solidFill>
              <a:latin typeface="Arial"/>
            </a:endParaRPr>
          </a:p>
        </p:txBody>
      </p:sp>
      <p:grpSp>
        <p:nvGrpSpPr>
          <p:cNvPr id="89" name="Group 88">
            <a:extLst>
              <a:ext uri="{FF2B5EF4-FFF2-40B4-BE49-F238E27FC236}">
                <a16:creationId xmlns:a16="http://schemas.microsoft.com/office/drawing/2014/main" id="{B9834C9B-05E9-452B-AB05-C2C27A9D9846}"/>
              </a:ext>
            </a:extLst>
          </p:cNvPr>
          <p:cNvGrpSpPr/>
          <p:nvPr/>
        </p:nvGrpSpPr>
        <p:grpSpPr>
          <a:xfrm>
            <a:off x="2264901" y="4235799"/>
            <a:ext cx="7717299" cy="1991253"/>
            <a:chOff x="2264901" y="4485922"/>
            <a:chExt cx="7717299" cy="1991253"/>
          </a:xfrm>
        </p:grpSpPr>
        <p:pic>
          <p:nvPicPr>
            <p:cNvPr id="90" name="Picture 3">
              <a:extLst>
                <a:ext uri="{FF2B5EF4-FFF2-40B4-BE49-F238E27FC236}">
                  <a16:creationId xmlns:a16="http://schemas.microsoft.com/office/drawing/2014/main" id="{E2884F18-68D6-4CAE-B323-F6EFEE55ABBF}"/>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317507" y="4660109"/>
              <a:ext cx="608321" cy="8708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1" name="Picture 4">
              <a:extLst>
                <a:ext uri="{FF2B5EF4-FFF2-40B4-BE49-F238E27FC236}">
                  <a16:creationId xmlns:a16="http://schemas.microsoft.com/office/drawing/2014/main" id="{6D3B6497-C1D5-4311-B33E-F38CE52AAD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4901" y="5472522"/>
              <a:ext cx="619200" cy="5912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2" name="Rectangle 91">
              <a:extLst>
                <a:ext uri="{FF2B5EF4-FFF2-40B4-BE49-F238E27FC236}">
                  <a16:creationId xmlns:a16="http://schemas.microsoft.com/office/drawing/2014/main" id="{FCA21C9B-5767-4B61-A251-19AE818711D0}"/>
                </a:ext>
              </a:extLst>
            </p:cNvPr>
            <p:cNvSpPr/>
            <p:nvPr/>
          </p:nvSpPr>
          <p:spPr>
            <a:xfrm>
              <a:off x="3292367" y="4660109"/>
              <a:ext cx="3210827" cy="1563150"/>
            </a:xfrm>
            <a:prstGeom prst="rect">
              <a:avLst/>
            </a:prstGeom>
            <a:noFill/>
            <a:ln w="28575" cap="flat" cmpd="sng" algn="ctr">
              <a:solidFill>
                <a:srgbClr val="FF0000"/>
              </a:solidFill>
              <a:prstDash val="dash"/>
            </a:ln>
            <a:effectLst/>
          </p:spPr>
          <p:txBody>
            <a:bodyPr rtlCol="0" anchor="ctr"/>
            <a:lstStyle/>
            <a:p>
              <a:pPr algn="ctr" fontAlgn="base">
                <a:spcBef>
                  <a:spcPct val="0"/>
                </a:spcBef>
                <a:spcAft>
                  <a:spcPct val="0"/>
                </a:spcAft>
                <a:defRPr/>
              </a:pPr>
              <a:endParaRPr lang="en-US" kern="0" dirty="0">
                <a:solidFill>
                  <a:srgbClr val="FFFFFF"/>
                </a:solidFill>
                <a:latin typeface="Arial"/>
              </a:endParaRPr>
            </a:p>
          </p:txBody>
        </p:sp>
        <p:sp>
          <p:nvSpPr>
            <p:cNvPr id="93" name="TextBox 92">
              <a:extLst>
                <a:ext uri="{FF2B5EF4-FFF2-40B4-BE49-F238E27FC236}">
                  <a16:creationId xmlns:a16="http://schemas.microsoft.com/office/drawing/2014/main" id="{483BFDAF-7D32-416D-83F9-4493C2016F5C}"/>
                </a:ext>
              </a:extLst>
            </p:cNvPr>
            <p:cNvSpPr txBox="1"/>
            <p:nvPr/>
          </p:nvSpPr>
          <p:spPr>
            <a:xfrm>
              <a:off x="2978433" y="4485922"/>
              <a:ext cx="708053" cy="369332"/>
            </a:xfrm>
            <a:prstGeom prst="rect">
              <a:avLst/>
            </a:prstGeom>
            <a:gradFill rotWithShape="1">
              <a:gsLst>
                <a:gs pos="0">
                  <a:srgbClr val="88DD00">
                    <a:shade val="51000"/>
                    <a:satMod val="130000"/>
                  </a:srgbClr>
                </a:gs>
                <a:gs pos="80000">
                  <a:srgbClr val="88DD00">
                    <a:shade val="93000"/>
                    <a:satMod val="130000"/>
                  </a:srgbClr>
                </a:gs>
                <a:gs pos="100000">
                  <a:srgbClr val="88DD00">
                    <a:shade val="94000"/>
                    <a:satMod val="135000"/>
                  </a:srgbClr>
                </a:gs>
              </a:gsLst>
              <a:lin ang="16200000" scaled="0"/>
            </a:gradFill>
            <a:ln w="9525" cap="flat" cmpd="sng" algn="ctr">
              <a:solidFill>
                <a:srgbClr val="88DD00">
                  <a:shade val="95000"/>
                  <a:satMod val="105000"/>
                </a:srgbClr>
              </a:solidFill>
              <a:prstDash val="solid"/>
            </a:ln>
            <a:effectLst>
              <a:outerShdw blurRad="40000" dist="23000" dir="5400000" rotWithShape="0">
                <a:srgbClr val="000000">
                  <a:alpha val="35000"/>
                </a:srgbClr>
              </a:outerShdw>
            </a:effectLst>
          </p:spPr>
          <p:txBody>
            <a:bodyPr wrap="square" rtlCol="0">
              <a:spAutoFit/>
            </a:bodyPr>
            <a:lstStyle/>
            <a:p>
              <a:pPr fontAlgn="base">
                <a:spcBef>
                  <a:spcPct val="0"/>
                </a:spcBef>
                <a:spcAft>
                  <a:spcPct val="0"/>
                </a:spcAft>
                <a:defRPr/>
              </a:pPr>
              <a:r>
                <a:rPr lang="en-US" kern="0" dirty="0">
                  <a:solidFill>
                    <a:srgbClr val="FFFFFF"/>
                  </a:solidFill>
                  <a:latin typeface="Arial"/>
                </a:rPr>
                <a:t>NLP</a:t>
              </a:r>
            </a:p>
          </p:txBody>
        </p:sp>
        <p:sp>
          <p:nvSpPr>
            <p:cNvPr id="94" name="TextBox 93">
              <a:extLst>
                <a:ext uri="{FF2B5EF4-FFF2-40B4-BE49-F238E27FC236}">
                  <a16:creationId xmlns:a16="http://schemas.microsoft.com/office/drawing/2014/main" id="{40335ED2-BBE4-4848-A7CF-9CE9C1AE7722}"/>
                </a:ext>
              </a:extLst>
            </p:cNvPr>
            <p:cNvSpPr txBox="1"/>
            <p:nvPr/>
          </p:nvSpPr>
          <p:spPr>
            <a:xfrm>
              <a:off x="3493869" y="4821001"/>
              <a:ext cx="2872974" cy="577081"/>
            </a:xfrm>
            <a:prstGeom prst="rect">
              <a:avLst/>
            </a:prstGeom>
            <a:solidFill>
              <a:srgbClr val="FFFFFF"/>
            </a:solidFill>
            <a:ln w="25400" cap="flat" cmpd="sng" algn="ctr">
              <a:solidFill>
                <a:srgbClr val="00BBEE"/>
              </a:solidFill>
              <a:prstDash val="solid"/>
            </a:ln>
            <a:effectLst/>
          </p:spPr>
          <p:txBody>
            <a:bodyPr wrap="square" rtlCol="0">
              <a:spAutoFit/>
            </a:bodyPr>
            <a:lstStyle/>
            <a:p>
              <a:pPr algn="ctr" fontAlgn="base">
                <a:spcBef>
                  <a:spcPct val="0"/>
                </a:spcBef>
                <a:spcAft>
                  <a:spcPct val="0"/>
                </a:spcAft>
                <a:defRPr/>
              </a:pPr>
              <a:endParaRPr lang="en-US" altLang="en-US" sz="1050" b="1" kern="0" dirty="0">
                <a:solidFill>
                  <a:srgbClr val="000000"/>
                </a:solidFill>
                <a:latin typeface="Arial"/>
              </a:endParaRPr>
            </a:p>
            <a:p>
              <a:pPr algn="ctr" fontAlgn="base">
                <a:spcBef>
                  <a:spcPct val="0"/>
                </a:spcBef>
                <a:spcAft>
                  <a:spcPct val="0"/>
                </a:spcAft>
                <a:defRPr/>
              </a:pPr>
              <a:r>
                <a:rPr lang="en-US" altLang="en-US" sz="1050" b="1" kern="0" dirty="0">
                  <a:solidFill>
                    <a:srgbClr val="000000"/>
                  </a:solidFill>
                  <a:latin typeface="Arial"/>
                </a:rPr>
                <a:t>Natural Language </a:t>
              </a:r>
              <a:r>
                <a:rPr lang="en-US" sz="1050" b="1" kern="0" dirty="0">
                  <a:solidFill>
                    <a:srgbClr val="000000"/>
                  </a:solidFill>
                  <a:latin typeface="Arial"/>
                </a:rPr>
                <a:t>Comprehension</a:t>
              </a:r>
            </a:p>
            <a:p>
              <a:pPr algn="ctr" fontAlgn="base">
                <a:spcBef>
                  <a:spcPct val="0"/>
                </a:spcBef>
                <a:spcAft>
                  <a:spcPct val="0"/>
                </a:spcAft>
                <a:defRPr/>
              </a:pPr>
              <a:endParaRPr lang="en-US" sz="1050" b="1" kern="0" dirty="0">
                <a:solidFill>
                  <a:srgbClr val="000000"/>
                </a:solidFill>
                <a:latin typeface="Arial"/>
              </a:endParaRPr>
            </a:p>
          </p:txBody>
        </p:sp>
        <p:sp>
          <p:nvSpPr>
            <p:cNvPr id="95" name="TextBox 94">
              <a:extLst>
                <a:ext uri="{FF2B5EF4-FFF2-40B4-BE49-F238E27FC236}">
                  <a16:creationId xmlns:a16="http://schemas.microsoft.com/office/drawing/2014/main" id="{26E4DE91-26B4-4317-83E7-B67EC53D517B}"/>
                </a:ext>
              </a:extLst>
            </p:cNvPr>
            <p:cNvSpPr txBox="1"/>
            <p:nvPr/>
          </p:nvSpPr>
          <p:spPr>
            <a:xfrm>
              <a:off x="6733383" y="4821000"/>
              <a:ext cx="3248817" cy="1223412"/>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fontAlgn="base">
                <a:spcBef>
                  <a:spcPct val="0"/>
                </a:spcBef>
                <a:spcAft>
                  <a:spcPct val="0"/>
                </a:spcAft>
                <a:defRPr/>
              </a:pPr>
              <a:r>
                <a:rPr lang="en-US" sz="1050" b="1" kern="0" dirty="0">
                  <a:solidFill>
                    <a:srgbClr val="000000"/>
                  </a:solidFill>
                  <a:latin typeface="Arial"/>
                </a:rPr>
                <a:t>Logic</a:t>
              </a:r>
            </a:p>
            <a:p>
              <a:pPr marL="214313" indent="-214313" fontAlgn="base">
                <a:spcBef>
                  <a:spcPct val="0"/>
                </a:spcBef>
                <a:spcAft>
                  <a:spcPct val="0"/>
                </a:spcAft>
                <a:buFont typeface="Arial" panose="020B0604020202020204" pitchFamily="34" charset="0"/>
                <a:buChar char="•"/>
                <a:defRPr/>
              </a:pPr>
              <a:endParaRPr lang="en-US" sz="1050" kern="0" dirty="0">
                <a:solidFill>
                  <a:srgbClr val="000000"/>
                </a:solidFill>
                <a:latin typeface="Arial"/>
              </a:endParaRPr>
            </a:p>
            <a:p>
              <a:pPr marL="214313" indent="-214313" fontAlgn="base">
                <a:spcBef>
                  <a:spcPct val="0"/>
                </a:spcBef>
                <a:spcAft>
                  <a:spcPct val="0"/>
                </a:spcAft>
                <a:buFont typeface="Arial" panose="020B0604020202020204" pitchFamily="34" charset="0"/>
                <a:buChar char="•"/>
                <a:defRPr/>
              </a:pPr>
              <a:r>
                <a:rPr lang="en-US" sz="1050" kern="0" dirty="0">
                  <a:solidFill>
                    <a:srgbClr val="000000"/>
                  </a:solidFill>
                  <a:latin typeface="Arial"/>
                </a:rPr>
                <a:t>Translates the message meaning into an executable task. </a:t>
              </a:r>
              <a:r>
                <a:rPr lang="en-US" sz="1050" i="1" kern="0" dirty="0">
                  <a:solidFill>
                    <a:srgbClr val="000000"/>
                  </a:solidFill>
                  <a:latin typeface="Arial"/>
                </a:rPr>
                <a:t>(i.e. execute a search, run a function) </a:t>
              </a:r>
            </a:p>
            <a:p>
              <a:pPr marL="214313" indent="-214313" fontAlgn="base">
                <a:spcBef>
                  <a:spcPct val="0"/>
                </a:spcBef>
                <a:spcAft>
                  <a:spcPct val="0"/>
                </a:spcAft>
                <a:buFont typeface="Arial" panose="020B0604020202020204" pitchFamily="34" charset="0"/>
                <a:buChar char="•"/>
                <a:defRPr/>
              </a:pPr>
              <a:r>
                <a:rPr lang="en-US" sz="1050" kern="0" dirty="0">
                  <a:solidFill>
                    <a:srgbClr val="000000"/>
                  </a:solidFill>
                  <a:latin typeface="Arial"/>
                </a:rPr>
                <a:t>Asks for additional information when needed</a:t>
              </a:r>
            </a:p>
            <a:p>
              <a:pPr marL="214313" indent="-214313" fontAlgn="base">
                <a:spcBef>
                  <a:spcPct val="0"/>
                </a:spcBef>
                <a:spcAft>
                  <a:spcPct val="0"/>
                </a:spcAft>
                <a:buFont typeface="Arial" panose="020B0604020202020204" pitchFamily="34" charset="0"/>
                <a:buChar char="•"/>
                <a:defRPr/>
              </a:pPr>
              <a:endParaRPr lang="en-US" sz="1050" kern="0" dirty="0">
                <a:solidFill>
                  <a:srgbClr val="000000"/>
                </a:solidFill>
                <a:latin typeface="Arial"/>
              </a:endParaRPr>
            </a:p>
          </p:txBody>
        </p:sp>
        <p:sp>
          <p:nvSpPr>
            <p:cNvPr id="96" name="TextBox 95">
              <a:extLst>
                <a:ext uri="{FF2B5EF4-FFF2-40B4-BE49-F238E27FC236}">
                  <a16:creationId xmlns:a16="http://schemas.microsoft.com/office/drawing/2014/main" id="{0ACAB727-F009-47C5-A9CC-B372D2D5A302}"/>
                </a:ext>
              </a:extLst>
            </p:cNvPr>
            <p:cNvSpPr txBox="1"/>
            <p:nvPr/>
          </p:nvSpPr>
          <p:spPr>
            <a:xfrm>
              <a:off x="7513051" y="6223259"/>
              <a:ext cx="1689482" cy="253916"/>
            </a:xfrm>
            <a:prstGeom prst="rect">
              <a:avLst/>
            </a:prstGeom>
            <a:solidFill>
              <a:srgbClr val="FFFFFF"/>
            </a:solidFill>
            <a:ln w="25400" cap="flat" cmpd="sng" algn="ctr">
              <a:solidFill>
                <a:srgbClr val="000000"/>
              </a:solidFill>
              <a:prstDash val="solid"/>
            </a:ln>
            <a:effectLst/>
          </p:spPr>
          <p:txBody>
            <a:bodyPr wrap="square" rtlCol="0">
              <a:spAutoFit/>
            </a:bodyPr>
            <a:lstStyle/>
            <a:p>
              <a:pPr algn="ctr" fontAlgn="base">
                <a:spcBef>
                  <a:spcPct val="0"/>
                </a:spcBef>
                <a:spcAft>
                  <a:spcPct val="0"/>
                </a:spcAft>
                <a:defRPr/>
              </a:pPr>
              <a:r>
                <a:rPr lang="en-US" sz="1050" b="1" kern="0" dirty="0">
                  <a:solidFill>
                    <a:srgbClr val="000000"/>
                  </a:solidFill>
                  <a:latin typeface="Arial"/>
                </a:rPr>
                <a:t>Back End System</a:t>
              </a:r>
              <a:endParaRPr lang="en-US" sz="1050" kern="0" dirty="0">
                <a:solidFill>
                  <a:srgbClr val="000000"/>
                </a:solidFill>
                <a:latin typeface="Arial"/>
              </a:endParaRPr>
            </a:p>
          </p:txBody>
        </p:sp>
        <p:sp>
          <p:nvSpPr>
            <p:cNvPr id="97" name="TextBox 96">
              <a:extLst>
                <a:ext uri="{FF2B5EF4-FFF2-40B4-BE49-F238E27FC236}">
                  <a16:creationId xmlns:a16="http://schemas.microsoft.com/office/drawing/2014/main" id="{CC2BF3D6-1C6D-4554-A1DD-38866B3CBAAC}"/>
                </a:ext>
              </a:extLst>
            </p:cNvPr>
            <p:cNvSpPr txBox="1"/>
            <p:nvPr/>
          </p:nvSpPr>
          <p:spPr>
            <a:xfrm>
              <a:off x="3493869" y="5491157"/>
              <a:ext cx="2872974" cy="577081"/>
            </a:xfrm>
            <a:prstGeom prst="rect">
              <a:avLst/>
            </a:prstGeom>
            <a:solidFill>
              <a:srgbClr val="FFFFFF"/>
            </a:solidFill>
            <a:ln w="25400" cap="flat" cmpd="sng" algn="ctr">
              <a:solidFill>
                <a:srgbClr val="002266"/>
              </a:solidFill>
              <a:prstDash val="solid"/>
            </a:ln>
            <a:effectLst/>
          </p:spPr>
          <p:txBody>
            <a:bodyPr wrap="square" rtlCol="0">
              <a:spAutoFit/>
            </a:bodyPr>
            <a:lstStyle/>
            <a:p>
              <a:pPr algn="ctr" fontAlgn="base">
                <a:spcBef>
                  <a:spcPct val="0"/>
                </a:spcBef>
                <a:spcAft>
                  <a:spcPct val="0"/>
                </a:spcAft>
                <a:defRPr/>
              </a:pPr>
              <a:endParaRPr lang="en-US" altLang="en-US" sz="1050" b="1" kern="0" dirty="0">
                <a:solidFill>
                  <a:srgbClr val="000000"/>
                </a:solidFill>
                <a:latin typeface="Arial"/>
              </a:endParaRPr>
            </a:p>
            <a:p>
              <a:pPr algn="ctr" fontAlgn="base">
                <a:spcBef>
                  <a:spcPct val="0"/>
                </a:spcBef>
                <a:spcAft>
                  <a:spcPct val="0"/>
                </a:spcAft>
                <a:defRPr/>
              </a:pPr>
              <a:r>
                <a:rPr lang="en-US" altLang="en-US" sz="1050" b="1" kern="0" dirty="0">
                  <a:solidFill>
                    <a:srgbClr val="000000"/>
                  </a:solidFill>
                  <a:latin typeface="Arial"/>
                </a:rPr>
                <a:t>Natural Language </a:t>
              </a:r>
              <a:r>
                <a:rPr lang="en-US" sz="1050" b="1" kern="0" dirty="0">
                  <a:solidFill>
                    <a:srgbClr val="000000"/>
                  </a:solidFill>
                  <a:latin typeface="Arial"/>
                </a:rPr>
                <a:t>Generation</a:t>
              </a:r>
            </a:p>
            <a:p>
              <a:pPr algn="ctr" fontAlgn="base">
                <a:spcBef>
                  <a:spcPct val="0"/>
                </a:spcBef>
                <a:spcAft>
                  <a:spcPct val="0"/>
                </a:spcAft>
                <a:defRPr/>
              </a:pPr>
              <a:endParaRPr lang="en-US" sz="1050" b="1" kern="0" dirty="0">
                <a:solidFill>
                  <a:srgbClr val="000000"/>
                </a:solidFill>
                <a:latin typeface="Arial"/>
              </a:endParaRPr>
            </a:p>
          </p:txBody>
        </p:sp>
        <p:cxnSp>
          <p:nvCxnSpPr>
            <p:cNvPr id="98" name="Straight Arrow Connector 97">
              <a:extLst>
                <a:ext uri="{FF2B5EF4-FFF2-40B4-BE49-F238E27FC236}">
                  <a16:creationId xmlns:a16="http://schemas.microsoft.com/office/drawing/2014/main" id="{6BD694A2-6833-45E6-9281-3409F48B55ED}"/>
                </a:ext>
              </a:extLst>
            </p:cNvPr>
            <p:cNvCxnSpPr>
              <a:stCxn id="95" idx="2"/>
              <a:endCxn id="96" idx="0"/>
            </p:cNvCxnSpPr>
            <p:nvPr/>
          </p:nvCxnSpPr>
          <p:spPr>
            <a:xfrm>
              <a:off x="8357792" y="6044413"/>
              <a:ext cx="1" cy="178847"/>
            </a:xfrm>
            <a:prstGeom prst="straightConnector1">
              <a:avLst/>
            </a:prstGeom>
            <a:noFill/>
            <a:ln w="38100" cap="flat" cmpd="sng" algn="ctr">
              <a:solidFill>
                <a:srgbClr val="000000"/>
              </a:solidFill>
              <a:prstDash val="solid"/>
              <a:headEnd type="none" w="med" len="med"/>
              <a:tailEnd type="triangle" w="med" len="med"/>
            </a:ln>
            <a:effectLst>
              <a:outerShdw blurRad="40000" dist="23000" dir="5400000" rotWithShape="0">
                <a:srgbClr val="000000">
                  <a:alpha val="35000"/>
                </a:srgbClr>
              </a:outerShdw>
            </a:effectLst>
          </p:spPr>
        </p:cxnSp>
        <p:cxnSp>
          <p:nvCxnSpPr>
            <p:cNvPr id="99" name="Straight Arrow Connector 98">
              <a:extLst>
                <a:ext uri="{FF2B5EF4-FFF2-40B4-BE49-F238E27FC236}">
                  <a16:creationId xmlns:a16="http://schemas.microsoft.com/office/drawing/2014/main" id="{B40B122E-D8EE-423E-B234-5557C26F11DF}"/>
                </a:ext>
              </a:extLst>
            </p:cNvPr>
            <p:cNvCxnSpPr>
              <a:stCxn id="90" idx="3"/>
              <a:endCxn id="94" idx="1"/>
            </p:cNvCxnSpPr>
            <p:nvPr/>
          </p:nvCxnSpPr>
          <p:spPr>
            <a:xfrm>
              <a:off x="2925827" y="5095539"/>
              <a:ext cx="568042" cy="14002"/>
            </a:xfrm>
            <a:prstGeom prst="straightConnector1">
              <a:avLst/>
            </a:prstGeom>
            <a:noFill/>
            <a:ln w="38100" cap="flat" cmpd="sng" algn="ctr">
              <a:solidFill>
                <a:srgbClr val="000000"/>
              </a:solidFill>
              <a:prstDash val="solid"/>
              <a:headEnd type="none" w="med" len="med"/>
              <a:tailEnd type="triangle" w="med" len="med"/>
            </a:ln>
            <a:effectLst>
              <a:outerShdw blurRad="40000" dist="23000" dir="5400000" rotWithShape="0">
                <a:srgbClr val="000000">
                  <a:alpha val="35000"/>
                </a:srgbClr>
              </a:outerShdw>
            </a:effectLst>
          </p:spPr>
        </p:cxnSp>
        <p:cxnSp>
          <p:nvCxnSpPr>
            <p:cNvPr id="100" name="Straight Arrow Connector 99">
              <a:extLst>
                <a:ext uri="{FF2B5EF4-FFF2-40B4-BE49-F238E27FC236}">
                  <a16:creationId xmlns:a16="http://schemas.microsoft.com/office/drawing/2014/main" id="{71324C6C-3ED8-440D-BFE5-FA407D8F0759}"/>
                </a:ext>
              </a:extLst>
            </p:cNvPr>
            <p:cNvCxnSpPr>
              <a:stCxn id="97" idx="1"/>
              <a:endCxn id="91" idx="3"/>
            </p:cNvCxnSpPr>
            <p:nvPr/>
          </p:nvCxnSpPr>
          <p:spPr>
            <a:xfrm flipH="1" flipV="1">
              <a:off x="2884101" y="5768155"/>
              <a:ext cx="609768" cy="11542"/>
            </a:xfrm>
            <a:prstGeom prst="straightConnector1">
              <a:avLst/>
            </a:prstGeom>
            <a:noFill/>
            <a:ln w="38100" cap="flat" cmpd="sng" algn="ctr">
              <a:solidFill>
                <a:srgbClr val="000000"/>
              </a:solidFill>
              <a:prstDash val="solid"/>
              <a:headEnd type="none" w="med" len="med"/>
              <a:tailEnd type="triangle" w="med" len="med"/>
            </a:ln>
            <a:effectLst>
              <a:outerShdw blurRad="40000" dist="23000" dir="5400000" rotWithShape="0">
                <a:srgbClr val="000000">
                  <a:alpha val="35000"/>
                </a:srgbClr>
              </a:outerShdw>
            </a:effectLst>
          </p:spPr>
        </p:cxnSp>
        <p:cxnSp>
          <p:nvCxnSpPr>
            <p:cNvPr id="101" name="Elbow Connector 8">
              <a:extLst>
                <a:ext uri="{FF2B5EF4-FFF2-40B4-BE49-F238E27FC236}">
                  <a16:creationId xmlns:a16="http://schemas.microsoft.com/office/drawing/2014/main" id="{2F95473D-3161-4C24-BA5E-4C663E4BF56D}"/>
                </a:ext>
              </a:extLst>
            </p:cNvPr>
            <p:cNvCxnSpPr>
              <a:stCxn id="94" idx="3"/>
              <a:endCxn id="95" idx="1"/>
            </p:cNvCxnSpPr>
            <p:nvPr/>
          </p:nvCxnSpPr>
          <p:spPr>
            <a:xfrm>
              <a:off x="6366844" y="5109542"/>
              <a:ext cx="366539" cy="323165"/>
            </a:xfrm>
            <a:prstGeom prst="straightConnector1">
              <a:avLst/>
            </a:prstGeom>
            <a:noFill/>
            <a:ln w="38100" cap="flat" cmpd="sng" algn="ctr">
              <a:solidFill>
                <a:srgbClr val="000000"/>
              </a:solidFill>
              <a:prstDash val="solid"/>
              <a:headEnd type="none" w="med" len="med"/>
              <a:tailEnd type="triangle" w="med" len="med"/>
            </a:ln>
            <a:effectLst>
              <a:outerShdw blurRad="40000" dist="23000" dir="5400000" rotWithShape="0">
                <a:srgbClr val="000000">
                  <a:alpha val="35000"/>
                </a:srgbClr>
              </a:outerShdw>
            </a:effectLst>
          </p:spPr>
        </p:cxnSp>
        <p:cxnSp>
          <p:nvCxnSpPr>
            <p:cNvPr id="102" name="Elbow Connector 9">
              <a:extLst>
                <a:ext uri="{FF2B5EF4-FFF2-40B4-BE49-F238E27FC236}">
                  <a16:creationId xmlns:a16="http://schemas.microsoft.com/office/drawing/2014/main" id="{997FD34F-B80A-4702-9370-2344552439D3}"/>
                </a:ext>
              </a:extLst>
            </p:cNvPr>
            <p:cNvCxnSpPr>
              <a:stCxn id="97" idx="3"/>
              <a:endCxn id="95" idx="1"/>
            </p:cNvCxnSpPr>
            <p:nvPr/>
          </p:nvCxnSpPr>
          <p:spPr>
            <a:xfrm flipV="1">
              <a:off x="6366844" y="5432707"/>
              <a:ext cx="366539" cy="346991"/>
            </a:xfrm>
            <a:prstGeom prst="straightConnector1">
              <a:avLst/>
            </a:prstGeom>
            <a:noFill/>
            <a:ln w="38100" cap="flat" cmpd="sng" algn="ctr">
              <a:solidFill>
                <a:srgbClr val="000000"/>
              </a:solidFill>
              <a:prstDash val="solid"/>
              <a:headEnd type="triangle" w="med" len="med"/>
              <a:tailEnd type="none" w="med" len="med"/>
            </a:ln>
            <a:effectLst>
              <a:outerShdw blurRad="40000" dist="23000" dir="5400000" rotWithShape="0">
                <a:srgbClr val="000000">
                  <a:alpha val="35000"/>
                </a:srgbClr>
              </a:outerShdw>
            </a:effectLst>
          </p:spPr>
        </p:cxnSp>
      </p:grpSp>
    </p:spTree>
    <p:extLst>
      <p:ext uri="{BB962C8B-B14F-4D97-AF65-F5344CB8AC3E}">
        <p14:creationId xmlns:p14="http://schemas.microsoft.com/office/powerpoint/2010/main" val="172462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77F14CAA-3C99-42B8-A1F1-0FAE038F74C5}"/>
              </a:ext>
            </a:extLst>
          </p:cNvPr>
          <p:cNvCxnSpPr/>
          <p:nvPr/>
        </p:nvCxnSpPr>
        <p:spPr>
          <a:xfrm>
            <a:off x="818865" y="1336939"/>
            <a:ext cx="10645254"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1092C86-E122-4EA4-9635-99C11E6F393B}"/>
              </a:ext>
            </a:extLst>
          </p:cNvPr>
          <p:cNvSpPr txBox="1"/>
          <p:nvPr/>
        </p:nvSpPr>
        <p:spPr>
          <a:xfrm>
            <a:off x="818865" y="776057"/>
            <a:ext cx="10645254" cy="523220"/>
          </a:xfrm>
          <a:prstGeom prst="rect">
            <a:avLst/>
          </a:prstGeom>
          <a:noFill/>
        </p:spPr>
        <p:txBody>
          <a:bodyPr wrap="square" rtlCol="0">
            <a:spAutoFit/>
          </a:bodyPr>
          <a:lstStyle/>
          <a:p>
            <a:r>
              <a:rPr lang="en-US" sz="2800" b="1" dirty="0">
                <a:latin typeface="Graphik (Headings)"/>
              </a:rPr>
              <a:t>NATURAL LANGUAGE UNDERSTANDING - EXAMPLES</a:t>
            </a:r>
          </a:p>
        </p:txBody>
      </p:sp>
      <p:sp>
        <p:nvSpPr>
          <p:cNvPr id="20" name="Content Placeholder 4">
            <a:extLst>
              <a:ext uri="{FF2B5EF4-FFF2-40B4-BE49-F238E27FC236}">
                <a16:creationId xmlns:a16="http://schemas.microsoft.com/office/drawing/2014/main" id="{5B21F365-D7A0-4162-A501-1A1CB772FC81}"/>
              </a:ext>
            </a:extLst>
          </p:cNvPr>
          <p:cNvSpPr txBox="1">
            <a:spLocks/>
          </p:cNvSpPr>
          <p:nvPr/>
        </p:nvSpPr>
        <p:spPr>
          <a:xfrm>
            <a:off x="914400" y="1673352"/>
            <a:ext cx="10549719" cy="4435897"/>
          </a:xfrm>
          <a:prstGeom prst="rect">
            <a:avLst/>
          </a:prstGeom>
          <a:effectLst/>
          <a:sp3d/>
        </p:spPr>
        <p:txBody>
          <a:bodyPr vert="horz" lIns="0" tIns="4572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1800" b="1" dirty="0">
                <a:solidFill>
                  <a:srgbClr val="00B0F0"/>
                </a:solidFill>
                <a:latin typeface="Arial"/>
              </a:rPr>
              <a:t>Document processing and automated Information Retrieval </a:t>
            </a:r>
            <a:r>
              <a:rPr lang="en-US" sz="1800" dirty="0">
                <a:solidFill>
                  <a:prstClr val="black"/>
                </a:solidFill>
                <a:latin typeface="Arial"/>
              </a:rPr>
              <a:t>– IR is an important market (mainly used by search companies like Google, Yahoo!).</a:t>
            </a:r>
          </a:p>
          <a:p>
            <a:pPr>
              <a:defRPr/>
            </a:pPr>
            <a:endParaRPr lang="en-US" sz="500" dirty="0">
              <a:solidFill>
                <a:prstClr val="black"/>
              </a:solidFill>
              <a:latin typeface="Arial"/>
            </a:endParaRPr>
          </a:p>
          <a:p>
            <a:pPr>
              <a:defRPr/>
            </a:pPr>
            <a:r>
              <a:rPr lang="en-US" sz="1800" b="1" dirty="0">
                <a:solidFill>
                  <a:srgbClr val="00B0F0"/>
                </a:solidFill>
                <a:latin typeface="Arial"/>
              </a:rPr>
              <a:t>Question &amp; Answering </a:t>
            </a:r>
            <a:r>
              <a:rPr lang="en-US" sz="1800" dirty="0">
                <a:solidFill>
                  <a:prstClr val="black"/>
                </a:solidFill>
                <a:latin typeface="Arial"/>
              </a:rPr>
              <a:t>– NLP helps virtual agents (such as Watson Advisor, </a:t>
            </a:r>
            <a:r>
              <a:rPr lang="en-US" sz="1800" dirty="0" err="1">
                <a:solidFill>
                  <a:prstClr val="black"/>
                </a:solidFill>
                <a:latin typeface="Arial"/>
              </a:rPr>
              <a:t>IPSoft</a:t>
            </a:r>
            <a:r>
              <a:rPr lang="en-US" sz="1800" dirty="0">
                <a:solidFill>
                  <a:prstClr val="black"/>
                </a:solidFill>
                <a:latin typeface="Arial"/>
              </a:rPr>
              <a:t> Amelia, Apple’s SIRI) to comprehend and answer natural language questions. </a:t>
            </a:r>
          </a:p>
          <a:p>
            <a:pPr>
              <a:defRPr/>
            </a:pPr>
            <a:endParaRPr lang="en-US" sz="500" dirty="0">
              <a:solidFill>
                <a:prstClr val="black"/>
              </a:solidFill>
              <a:latin typeface="Arial"/>
            </a:endParaRPr>
          </a:p>
          <a:p>
            <a:pPr>
              <a:defRPr/>
            </a:pPr>
            <a:r>
              <a:rPr lang="en-US" sz="1800" b="1" dirty="0">
                <a:solidFill>
                  <a:srgbClr val="00B0F0"/>
                </a:solidFill>
                <a:latin typeface="Arial"/>
              </a:rPr>
              <a:t>Analysis of medical reports, narratives, Patient history etc</a:t>
            </a:r>
            <a:r>
              <a:rPr lang="en-US" sz="1800" dirty="0">
                <a:solidFill>
                  <a:prstClr val="black"/>
                </a:solidFill>
                <a:latin typeface="Arial"/>
              </a:rPr>
              <a:t>. – Mayo Clinic and Stanford University researchers have been using NLP for extracting and discovering insights hidden in medical reports </a:t>
            </a:r>
          </a:p>
          <a:p>
            <a:pPr>
              <a:defRPr/>
            </a:pPr>
            <a:endParaRPr lang="en-US" sz="500" dirty="0">
              <a:solidFill>
                <a:prstClr val="black"/>
              </a:solidFill>
              <a:latin typeface="Arial"/>
            </a:endParaRPr>
          </a:p>
          <a:p>
            <a:pPr>
              <a:defRPr/>
            </a:pPr>
            <a:r>
              <a:rPr lang="en-US" sz="1800" b="1" dirty="0">
                <a:solidFill>
                  <a:srgbClr val="00B0F0"/>
                </a:solidFill>
                <a:latin typeface="Arial"/>
              </a:rPr>
              <a:t>Customer feedback, sentiment and opinion analysis </a:t>
            </a:r>
            <a:r>
              <a:rPr lang="en-US" sz="1800" dirty="0">
                <a:solidFill>
                  <a:prstClr val="black"/>
                </a:solidFill>
                <a:latin typeface="Arial"/>
              </a:rPr>
              <a:t>– large application areas with companies world over implementing to find product sentiments, customer satisfaction analysis </a:t>
            </a:r>
          </a:p>
          <a:p>
            <a:pPr>
              <a:defRPr/>
            </a:pPr>
            <a:endParaRPr lang="en-US" sz="500" dirty="0">
              <a:solidFill>
                <a:prstClr val="black"/>
              </a:solidFill>
              <a:latin typeface="Arial"/>
            </a:endParaRPr>
          </a:p>
          <a:p>
            <a:pPr>
              <a:defRPr/>
            </a:pPr>
            <a:r>
              <a:rPr lang="en-US" sz="1800" b="1" dirty="0">
                <a:solidFill>
                  <a:srgbClr val="00B0F0"/>
                </a:solidFill>
                <a:latin typeface="Arial"/>
              </a:rPr>
              <a:t>Machine Translation </a:t>
            </a:r>
            <a:r>
              <a:rPr lang="en-US" sz="1800" dirty="0">
                <a:solidFill>
                  <a:prstClr val="black"/>
                </a:solidFill>
                <a:latin typeface="Arial"/>
              </a:rPr>
              <a:t>- Language translation through machines is another commercial area of NLP and machine Learning adoption</a:t>
            </a:r>
          </a:p>
          <a:p>
            <a:pPr>
              <a:defRPr/>
            </a:pPr>
            <a:endParaRPr lang="en-AU" sz="1800" dirty="0">
              <a:solidFill>
                <a:prstClr val="black"/>
              </a:solidFill>
              <a:latin typeface="Arial"/>
            </a:endParaRPr>
          </a:p>
        </p:txBody>
      </p:sp>
    </p:spTree>
    <p:extLst>
      <p:ext uri="{BB962C8B-B14F-4D97-AF65-F5344CB8AC3E}">
        <p14:creationId xmlns:p14="http://schemas.microsoft.com/office/powerpoint/2010/main" val="1699797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77F14CAA-3C99-42B8-A1F1-0FAE038F74C5}"/>
              </a:ext>
            </a:extLst>
          </p:cNvPr>
          <p:cNvCxnSpPr/>
          <p:nvPr/>
        </p:nvCxnSpPr>
        <p:spPr>
          <a:xfrm>
            <a:off x="818865" y="1336939"/>
            <a:ext cx="10645254"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1092C86-E122-4EA4-9635-99C11E6F393B}"/>
              </a:ext>
            </a:extLst>
          </p:cNvPr>
          <p:cNvSpPr txBox="1"/>
          <p:nvPr/>
        </p:nvSpPr>
        <p:spPr>
          <a:xfrm>
            <a:off x="818865" y="776057"/>
            <a:ext cx="10645254" cy="523220"/>
          </a:xfrm>
          <a:prstGeom prst="rect">
            <a:avLst/>
          </a:prstGeom>
          <a:noFill/>
        </p:spPr>
        <p:txBody>
          <a:bodyPr wrap="square" rtlCol="0">
            <a:spAutoFit/>
          </a:bodyPr>
          <a:lstStyle/>
          <a:p>
            <a:r>
              <a:rPr lang="en-US" sz="2800" b="1" dirty="0">
                <a:latin typeface="Graphik (Headings)"/>
              </a:rPr>
              <a:t>ACCENTURE COGNITIVE AGENT (ACE)</a:t>
            </a:r>
          </a:p>
        </p:txBody>
      </p:sp>
      <p:pic>
        <p:nvPicPr>
          <p:cNvPr id="10" name="Picture 9">
            <a:extLst>
              <a:ext uri="{FF2B5EF4-FFF2-40B4-BE49-F238E27FC236}">
                <a16:creationId xmlns:a16="http://schemas.microsoft.com/office/drawing/2014/main" id="{2E6B2FC4-6DE4-4DB0-9424-7EC57A175C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47853" y="1500587"/>
            <a:ext cx="8232775" cy="3698567"/>
          </a:xfrm>
          <a:prstGeom prst="rect">
            <a:avLst/>
          </a:prstGeom>
        </p:spPr>
      </p:pic>
      <p:sp>
        <p:nvSpPr>
          <p:cNvPr id="11" name="TextBox 10">
            <a:extLst>
              <a:ext uri="{FF2B5EF4-FFF2-40B4-BE49-F238E27FC236}">
                <a16:creationId xmlns:a16="http://schemas.microsoft.com/office/drawing/2014/main" id="{8C70AAE9-41A4-4AA0-B0BA-5601FC43881D}"/>
              </a:ext>
            </a:extLst>
          </p:cNvPr>
          <p:cNvSpPr txBox="1"/>
          <p:nvPr/>
        </p:nvSpPr>
        <p:spPr>
          <a:xfrm>
            <a:off x="1997712" y="5302524"/>
            <a:ext cx="8232775" cy="861774"/>
          </a:xfrm>
          <a:prstGeom prst="rect">
            <a:avLst/>
          </a:prstGeom>
          <a:noFill/>
        </p:spPr>
        <p:txBody>
          <a:bodyPr wrap="square" rtlCol="0">
            <a:spAutoFit/>
          </a:bodyPr>
          <a:lstStyle/>
          <a:p>
            <a:pPr marL="0" lvl="1" fontAlgn="base">
              <a:spcBef>
                <a:spcPct val="0"/>
              </a:spcBef>
              <a:spcAft>
                <a:spcPct val="0"/>
              </a:spcAft>
            </a:pPr>
            <a:r>
              <a:rPr lang="en-IE" sz="1600" b="1" dirty="0">
                <a:solidFill>
                  <a:prstClr val="black"/>
                </a:solidFill>
                <a:latin typeface="Arial" charset="0"/>
                <a:cs typeface="Arial" charset="0"/>
              </a:rPr>
              <a:t>AI Platform asset developed, please see the NLP learning board for applications: </a:t>
            </a:r>
            <a:r>
              <a:rPr lang="en-US" sz="1600" b="1" u="sng" dirty="0">
                <a:solidFill>
                  <a:prstClr val="black"/>
                </a:solidFill>
                <a:latin typeface="Arial" charset="0"/>
                <a:cs typeface="Arial" charset="0"/>
                <a:hlinkClick r:id="rId4"/>
              </a:rPr>
              <a:t>Natural Language Processing</a:t>
            </a:r>
            <a:r>
              <a:rPr lang="en-US" sz="1600" b="1" u="sng" dirty="0">
                <a:solidFill>
                  <a:prstClr val="black"/>
                </a:solidFill>
                <a:latin typeface="Arial" charset="0"/>
                <a:cs typeface="Arial" charset="0"/>
              </a:rPr>
              <a:t> </a:t>
            </a:r>
            <a:r>
              <a:rPr lang="en-US" sz="1600" b="1" dirty="0">
                <a:solidFill>
                  <a:prstClr val="black"/>
                </a:solidFill>
                <a:latin typeface="Arial" charset="0"/>
                <a:cs typeface="Arial" charset="0"/>
              </a:rPr>
              <a:t>Learning Board</a:t>
            </a:r>
            <a:endParaRPr lang="en-IE" sz="1600" b="1" dirty="0">
              <a:solidFill>
                <a:prstClr val="black"/>
              </a:solidFill>
              <a:latin typeface="Arial" charset="0"/>
              <a:cs typeface="Arial" charset="0"/>
            </a:endParaRPr>
          </a:p>
          <a:p>
            <a:pPr fontAlgn="base">
              <a:spcBef>
                <a:spcPct val="0"/>
              </a:spcBef>
              <a:spcAft>
                <a:spcPct val="0"/>
              </a:spcAft>
            </a:pPr>
            <a:r>
              <a:rPr lang="en-IE" b="1" dirty="0">
                <a:solidFill>
                  <a:prstClr val="black"/>
                </a:solidFill>
                <a:latin typeface="Arial" charset="0"/>
                <a:cs typeface="Arial" charset="0"/>
              </a:rPr>
              <a:t>  </a:t>
            </a:r>
          </a:p>
        </p:txBody>
      </p:sp>
    </p:spTree>
    <p:extLst>
      <p:ext uri="{BB962C8B-B14F-4D97-AF65-F5344CB8AC3E}">
        <p14:creationId xmlns:p14="http://schemas.microsoft.com/office/powerpoint/2010/main" val="19530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77F14CAA-3C99-42B8-A1F1-0FAE038F74C5}"/>
              </a:ext>
            </a:extLst>
          </p:cNvPr>
          <p:cNvCxnSpPr/>
          <p:nvPr/>
        </p:nvCxnSpPr>
        <p:spPr>
          <a:xfrm>
            <a:off x="818865" y="1336939"/>
            <a:ext cx="10645254"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1092C86-E122-4EA4-9635-99C11E6F393B}"/>
              </a:ext>
            </a:extLst>
          </p:cNvPr>
          <p:cNvSpPr txBox="1"/>
          <p:nvPr/>
        </p:nvSpPr>
        <p:spPr>
          <a:xfrm>
            <a:off x="818865" y="776057"/>
            <a:ext cx="10645254" cy="523220"/>
          </a:xfrm>
          <a:prstGeom prst="rect">
            <a:avLst/>
          </a:prstGeom>
          <a:noFill/>
        </p:spPr>
        <p:txBody>
          <a:bodyPr wrap="square" rtlCol="0">
            <a:spAutoFit/>
          </a:bodyPr>
          <a:lstStyle/>
          <a:p>
            <a:r>
              <a:rPr lang="en-US" sz="2800" b="1" dirty="0">
                <a:latin typeface="Graphik (Headings)"/>
              </a:rPr>
              <a:t>INTELLIGENT AGENTS</a:t>
            </a:r>
          </a:p>
        </p:txBody>
      </p:sp>
      <p:sp>
        <p:nvSpPr>
          <p:cNvPr id="6" name="Text Placeholder 2">
            <a:extLst>
              <a:ext uri="{FF2B5EF4-FFF2-40B4-BE49-F238E27FC236}">
                <a16:creationId xmlns:a16="http://schemas.microsoft.com/office/drawing/2014/main" id="{F806C4DC-5979-4AB9-BBAD-D38479BA73D7}"/>
              </a:ext>
            </a:extLst>
          </p:cNvPr>
          <p:cNvSpPr txBox="1">
            <a:spLocks/>
          </p:cNvSpPr>
          <p:nvPr/>
        </p:nvSpPr>
        <p:spPr>
          <a:xfrm>
            <a:off x="906047" y="1459416"/>
            <a:ext cx="10822675" cy="396548"/>
          </a:xfrm>
          <a:prstGeom prst="rect">
            <a:avLst/>
          </a:prstGeom>
          <a:effectLst/>
          <a:sp3d/>
        </p:spPr>
        <p:txBody>
          <a:bodyPr vert="horz" lIns="0" tIns="45720" rIns="0" bIns="0" rtlCol="0">
            <a:noAutofit/>
          </a:bodyPr>
          <a:lstStyle>
            <a:lvl1pPr marL="0" indent="0" algn="l" rtl="0" eaLnBrk="1" fontAlgn="base" hangingPunct="1">
              <a:spcBef>
                <a:spcPts val="600"/>
              </a:spcBef>
              <a:spcAft>
                <a:spcPct val="0"/>
              </a:spcAft>
              <a:buFont typeface="Arial" pitchFamily="34" charset="0"/>
              <a:buNone/>
              <a:defRPr sz="2000" kern="1200">
                <a:solidFill>
                  <a:schemeClr val="accent2"/>
                </a:solidFill>
                <a:latin typeface="+mj-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2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24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22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20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lang="en-US" sz="1600" b="1" dirty="0">
                <a:solidFill>
                  <a:srgbClr val="00B0F0"/>
                </a:solidFill>
                <a:latin typeface="Graphik (Headings)"/>
              </a:rPr>
              <a:t>INTELLIGENT  AGENT </a:t>
            </a:r>
            <a:r>
              <a:rPr lang="en-US" sz="1600" dirty="0">
                <a:solidFill>
                  <a:schemeClr val="tx1"/>
                </a:solidFill>
                <a:latin typeface="Graphik (Headings)"/>
              </a:rPr>
              <a:t>is a family of cognitive computing solutions which can automate human labor</a:t>
            </a:r>
          </a:p>
        </p:txBody>
      </p:sp>
      <p:grpSp>
        <p:nvGrpSpPr>
          <p:cNvPr id="49" name="Group 48">
            <a:extLst>
              <a:ext uri="{FF2B5EF4-FFF2-40B4-BE49-F238E27FC236}">
                <a16:creationId xmlns:a16="http://schemas.microsoft.com/office/drawing/2014/main" id="{CA7637F3-C366-4214-8778-0E74F5B5029D}"/>
              </a:ext>
            </a:extLst>
          </p:cNvPr>
          <p:cNvGrpSpPr/>
          <p:nvPr/>
        </p:nvGrpSpPr>
        <p:grpSpPr>
          <a:xfrm>
            <a:off x="1522984" y="1855964"/>
            <a:ext cx="9237016" cy="4318839"/>
            <a:chOff x="2029981" y="1889937"/>
            <a:chExt cx="8398707" cy="3926881"/>
          </a:xfrm>
        </p:grpSpPr>
        <p:graphicFrame>
          <p:nvGraphicFramePr>
            <p:cNvPr id="50" name="Diagram 49">
              <a:extLst>
                <a:ext uri="{FF2B5EF4-FFF2-40B4-BE49-F238E27FC236}">
                  <a16:creationId xmlns:a16="http://schemas.microsoft.com/office/drawing/2014/main" id="{51ECEC4A-676B-4A01-BA0C-7BD1922B0DFF}"/>
                </a:ext>
              </a:extLst>
            </p:cNvPr>
            <p:cNvGraphicFramePr/>
            <p:nvPr>
              <p:extLst>
                <p:ext uri="{D42A27DB-BD31-4B8C-83A1-F6EECF244321}">
                  <p14:modId xmlns:p14="http://schemas.microsoft.com/office/powerpoint/2010/main" val="1532001118"/>
                </p:ext>
              </p:extLst>
            </p:nvPr>
          </p:nvGraphicFramePr>
          <p:xfrm>
            <a:off x="2029981" y="1889937"/>
            <a:ext cx="7948613" cy="19355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1" name="TextBox 50">
              <a:extLst>
                <a:ext uri="{FF2B5EF4-FFF2-40B4-BE49-F238E27FC236}">
                  <a16:creationId xmlns:a16="http://schemas.microsoft.com/office/drawing/2014/main" id="{C72FC9B9-9967-458B-9940-BD15E289525F}"/>
                </a:ext>
              </a:extLst>
            </p:cNvPr>
            <p:cNvSpPr txBox="1"/>
            <p:nvPr/>
          </p:nvSpPr>
          <p:spPr>
            <a:xfrm>
              <a:off x="2241948" y="3869111"/>
              <a:ext cx="1756451" cy="461665"/>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1" u="none" strike="noStrike" kern="0" cap="none" spc="0" normalizeH="0" baseline="0" noProof="0" dirty="0">
                  <a:ln>
                    <a:noFill/>
                  </a:ln>
                  <a:solidFill>
                    <a:srgbClr val="000000"/>
                  </a:solidFill>
                  <a:effectLst/>
                  <a:uLnTx/>
                  <a:uFillTx/>
                  <a:latin typeface="Arial" charset="0"/>
                  <a:cs typeface="Arial" charset="0"/>
                </a:rPr>
                <a:t>A new UI: the “new keyboard”</a:t>
              </a:r>
            </a:p>
          </p:txBody>
        </p:sp>
        <p:sp>
          <p:nvSpPr>
            <p:cNvPr id="52" name="TextBox 51">
              <a:extLst>
                <a:ext uri="{FF2B5EF4-FFF2-40B4-BE49-F238E27FC236}">
                  <a16:creationId xmlns:a16="http://schemas.microsoft.com/office/drawing/2014/main" id="{41A81CCC-08BA-487E-85DA-23D29A1269F7}"/>
                </a:ext>
              </a:extLst>
            </p:cNvPr>
            <p:cNvSpPr txBox="1"/>
            <p:nvPr/>
          </p:nvSpPr>
          <p:spPr>
            <a:xfrm>
              <a:off x="5110260" y="3869110"/>
              <a:ext cx="1878721" cy="461665"/>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1" u="none" strike="noStrike" kern="0" cap="none" spc="0" normalizeH="0" baseline="0" noProof="0" dirty="0">
                  <a:ln>
                    <a:noFill/>
                  </a:ln>
                  <a:solidFill>
                    <a:srgbClr val="000000"/>
                  </a:solidFill>
                  <a:effectLst/>
                  <a:uLnTx/>
                  <a:uFillTx/>
                  <a:latin typeface="Arial" charset="0"/>
                  <a:cs typeface="Arial" charset="0"/>
                </a:rPr>
                <a:t>Expert help: a new way to retrieve information </a:t>
              </a:r>
            </a:p>
          </p:txBody>
        </p:sp>
        <p:sp>
          <p:nvSpPr>
            <p:cNvPr id="53" name="TextBox 52">
              <a:extLst>
                <a:ext uri="{FF2B5EF4-FFF2-40B4-BE49-F238E27FC236}">
                  <a16:creationId xmlns:a16="http://schemas.microsoft.com/office/drawing/2014/main" id="{6A8436F8-2832-483B-85BE-D8D648E38302}"/>
                </a:ext>
              </a:extLst>
            </p:cNvPr>
            <p:cNvSpPr txBox="1"/>
            <p:nvPr/>
          </p:nvSpPr>
          <p:spPr>
            <a:xfrm>
              <a:off x="8063715" y="3869110"/>
              <a:ext cx="1835948" cy="461665"/>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1" u="none" strike="noStrike" kern="0" cap="none" spc="0" normalizeH="0" baseline="0" noProof="0" dirty="0">
                  <a:ln>
                    <a:noFill/>
                  </a:ln>
                  <a:solidFill>
                    <a:srgbClr val="000000"/>
                  </a:solidFill>
                  <a:effectLst/>
                  <a:uLnTx/>
                  <a:uFillTx/>
                  <a:latin typeface="Arial" charset="0"/>
                  <a:cs typeface="Arial" charset="0"/>
                </a:rPr>
                <a:t>Replaces/helps back-office employees</a:t>
              </a:r>
            </a:p>
          </p:txBody>
        </p:sp>
        <p:pic>
          <p:nvPicPr>
            <p:cNvPr id="54" name="Picture 2" descr="C:\Users\c.g.thompson\Desktop\icon_siri.jpg">
              <a:extLst>
                <a:ext uri="{FF2B5EF4-FFF2-40B4-BE49-F238E27FC236}">
                  <a16:creationId xmlns:a16="http://schemas.microsoft.com/office/drawing/2014/main" id="{915A02BC-3091-4DE1-A76B-BB4E337EB84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49158" y="4338105"/>
              <a:ext cx="303609" cy="303609"/>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3" descr="C:\Users\c.g.thompson\Desktop\Icon_378084.png">
              <a:extLst>
                <a:ext uri="{FF2B5EF4-FFF2-40B4-BE49-F238E27FC236}">
                  <a16:creationId xmlns:a16="http://schemas.microsoft.com/office/drawing/2014/main" id="{472EB49D-67DA-4FD0-8FFE-49C661D2458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49158" y="4756015"/>
              <a:ext cx="303609" cy="303609"/>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a:extLst>
                <a:ext uri="{FF2B5EF4-FFF2-40B4-BE49-F238E27FC236}">
                  <a16:creationId xmlns:a16="http://schemas.microsoft.com/office/drawing/2014/main" id="{7B0BB401-1C87-4224-AFB7-ACFBE9E92FC5}"/>
                </a:ext>
              </a:extLst>
            </p:cNvPr>
            <p:cNvSpPr/>
            <p:nvPr/>
          </p:nvSpPr>
          <p:spPr>
            <a:xfrm>
              <a:off x="3162218" y="4359537"/>
              <a:ext cx="405880" cy="276999"/>
            </a:xfrm>
            <a:prstGeom prst="rect">
              <a:avLst/>
            </a:prstGeom>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a:cs typeface="Arial" charset="0"/>
                  <a:hlinkClick r:id="rId10"/>
                </a:rPr>
                <a:t>Siri</a:t>
              </a:r>
              <a:endParaRPr kumimoji="0" lang="en-US" sz="1200" b="0" i="0" u="none" strike="noStrike" kern="0" cap="none" spc="0" normalizeH="0" baseline="0" noProof="0" dirty="0">
                <a:ln>
                  <a:noFill/>
                </a:ln>
                <a:solidFill>
                  <a:srgbClr val="000000"/>
                </a:solidFill>
                <a:effectLst/>
                <a:uLnTx/>
                <a:uFillTx/>
                <a:latin typeface="Arial"/>
                <a:cs typeface="Arial" charset="0"/>
              </a:endParaRPr>
            </a:p>
          </p:txBody>
        </p:sp>
        <p:pic>
          <p:nvPicPr>
            <p:cNvPr id="57" name="Picture 4" descr="C:\Users\c.g.thompson\Desktop\silvia.jpg">
              <a:extLst>
                <a:ext uri="{FF2B5EF4-FFF2-40B4-BE49-F238E27FC236}">
                  <a16:creationId xmlns:a16="http://schemas.microsoft.com/office/drawing/2014/main" id="{B3DD3E1C-541D-4340-A36D-2600A39102A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749158" y="5168183"/>
              <a:ext cx="303609" cy="298637"/>
            </a:xfrm>
            <a:prstGeom prst="rect">
              <a:avLst/>
            </a:prstGeom>
            <a:noFill/>
            <a:extLst>
              <a:ext uri="{909E8E84-426E-40DD-AFC4-6F175D3DCCD1}">
                <a14:hiddenFill xmlns:a14="http://schemas.microsoft.com/office/drawing/2010/main">
                  <a:solidFill>
                    <a:srgbClr val="FFFFFF"/>
                  </a:solidFill>
                </a14:hiddenFill>
              </a:ext>
            </a:extLst>
          </p:spPr>
        </p:pic>
        <p:sp>
          <p:nvSpPr>
            <p:cNvPr id="58" name="Rectangle 57">
              <a:extLst>
                <a:ext uri="{FF2B5EF4-FFF2-40B4-BE49-F238E27FC236}">
                  <a16:creationId xmlns:a16="http://schemas.microsoft.com/office/drawing/2014/main" id="{5AD736F6-D9DA-4E05-8EF9-7A2FFDBA633D}"/>
                </a:ext>
              </a:extLst>
            </p:cNvPr>
            <p:cNvSpPr/>
            <p:nvPr/>
          </p:nvSpPr>
          <p:spPr>
            <a:xfrm>
              <a:off x="3162219" y="4771837"/>
              <a:ext cx="729687" cy="276999"/>
            </a:xfrm>
            <a:prstGeom prst="rect">
              <a:avLst/>
            </a:prstGeom>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cs typeface="Arial" charset="0"/>
                  <a:hlinkClick r:id="rId12"/>
                </a:rPr>
                <a:t>Cortana</a:t>
              </a:r>
              <a:endParaRPr kumimoji="0" lang="en-US" sz="1200" b="0" i="0" u="none" strike="noStrike" kern="0" cap="none" spc="0" normalizeH="0" baseline="0" noProof="0" dirty="0">
                <a:ln>
                  <a:noFill/>
                </a:ln>
                <a:solidFill>
                  <a:srgbClr val="000000"/>
                </a:solidFill>
                <a:effectLst/>
                <a:uLnTx/>
                <a:uFillTx/>
                <a:latin typeface="Arial" charset="0"/>
                <a:cs typeface="Arial" charset="0"/>
              </a:endParaRPr>
            </a:p>
          </p:txBody>
        </p:sp>
        <p:sp>
          <p:nvSpPr>
            <p:cNvPr id="59" name="Rectangle 58">
              <a:extLst>
                <a:ext uri="{FF2B5EF4-FFF2-40B4-BE49-F238E27FC236}">
                  <a16:creationId xmlns:a16="http://schemas.microsoft.com/office/drawing/2014/main" id="{08D26D1D-A7A6-46A6-BD76-4FB5AD6A8F59}"/>
                </a:ext>
              </a:extLst>
            </p:cNvPr>
            <p:cNvSpPr/>
            <p:nvPr/>
          </p:nvSpPr>
          <p:spPr>
            <a:xfrm>
              <a:off x="3162219" y="5170040"/>
              <a:ext cx="550151" cy="276999"/>
            </a:xfrm>
            <a:prstGeom prst="rect">
              <a:avLst/>
            </a:prstGeom>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cs typeface="Arial" charset="0"/>
                  <a:hlinkClick r:id="rId13"/>
                </a:rPr>
                <a:t>Silvia</a:t>
              </a:r>
              <a:endParaRPr kumimoji="0" lang="en-US" sz="1200" b="0" i="0" u="none" strike="noStrike" kern="0" cap="none" spc="0" normalizeH="0" baseline="0" noProof="0" dirty="0">
                <a:ln>
                  <a:noFill/>
                </a:ln>
                <a:solidFill>
                  <a:srgbClr val="000000"/>
                </a:solidFill>
                <a:effectLst/>
                <a:uLnTx/>
                <a:uFillTx/>
                <a:latin typeface="Arial" charset="0"/>
                <a:cs typeface="Arial" charset="0"/>
              </a:endParaRPr>
            </a:p>
          </p:txBody>
        </p:sp>
        <p:pic>
          <p:nvPicPr>
            <p:cNvPr id="60" name="Picture 6" descr="C:\Users\c.g.thompson\Desktop\watson.png">
              <a:extLst>
                <a:ext uri="{FF2B5EF4-FFF2-40B4-BE49-F238E27FC236}">
                  <a16:creationId xmlns:a16="http://schemas.microsoft.com/office/drawing/2014/main" id="{77FAFF74-A28A-4EFE-AE01-9B31B1AACEF9}"/>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390335" y="4400767"/>
              <a:ext cx="418079" cy="359341"/>
            </a:xfrm>
            <a:prstGeom prst="rect">
              <a:avLst/>
            </a:prstGeom>
            <a:noFill/>
            <a:extLst>
              <a:ext uri="{909E8E84-426E-40DD-AFC4-6F175D3DCCD1}">
                <a14:hiddenFill xmlns:a14="http://schemas.microsoft.com/office/drawing/2010/main">
                  <a:solidFill>
                    <a:srgbClr val="FFFFFF"/>
                  </a:solidFill>
                </a14:hiddenFill>
              </a:ext>
            </a:extLst>
          </p:spPr>
        </p:pic>
        <p:sp>
          <p:nvSpPr>
            <p:cNvPr id="61" name="Rectangle 60">
              <a:extLst>
                <a:ext uri="{FF2B5EF4-FFF2-40B4-BE49-F238E27FC236}">
                  <a16:creationId xmlns:a16="http://schemas.microsoft.com/office/drawing/2014/main" id="{D0E74B89-1537-4359-9BD6-A7AF15DCBB5B}"/>
                </a:ext>
              </a:extLst>
            </p:cNvPr>
            <p:cNvSpPr/>
            <p:nvPr/>
          </p:nvSpPr>
          <p:spPr>
            <a:xfrm>
              <a:off x="5817872" y="4439555"/>
              <a:ext cx="699935" cy="276999"/>
            </a:xfrm>
            <a:prstGeom prst="rect">
              <a:avLst/>
            </a:prstGeom>
          </p:spPr>
          <p:txBody>
            <a:bodyPr wrap="non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cs typeface="Arial" charset="0"/>
                  <a:hlinkClick r:id="rId15"/>
                </a:rPr>
                <a:t>Watson</a:t>
              </a:r>
              <a:endParaRPr kumimoji="0" lang="en-US" sz="1200" b="0" i="0" u="none" strike="noStrike" kern="0" cap="none" spc="0" normalizeH="0" baseline="0" noProof="0" dirty="0">
                <a:ln>
                  <a:noFill/>
                </a:ln>
                <a:solidFill>
                  <a:srgbClr val="000000"/>
                </a:solidFill>
                <a:effectLst/>
                <a:uLnTx/>
                <a:uFillTx/>
                <a:latin typeface="Arial" charset="0"/>
                <a:cs typeface="Arial" charset="0"/>
              </a:endParaRPr>
            </a:p>
          </p:txBody>
        </p:sp>
        <p:pic>
          <p:nvPicPr>
            <p:cNvPr id="62" name="Picture 7" descr="C:\Users\c.g.thompson\Desktop\wolfram alpha.png">
              <a:extLst>
                <a:ext uri="{FF2B5EF4-FFF2-40B4-BE49-F238E27FC236}">
                  <a16:creationId xmlns:a16="http://schemas.microsoft.com/office/drawing/2014/main" id="{C8DF0CB8-AB89-4A9C-8A56-496DFAE98B65}"/>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455471" y="4855429"/>
              <a:ext cx="287804" cy="302261"/>
            </a:xfrm>
            <a:prstGeom prst="rect">
              <a:avLst/>
            </a:prstGeom>
            <a:noFill/>
            <a:extLst>
              <a:ext uri="{909E8E84-426E-40DD-AFC4-6F175D3DCCD1}">
                <a14:hiddenFill xmlns:a14="http://schemas.microsoft.com/office/drawing/2010/main">
                  <a:solidFill>
                    <a:srgbClr val="FFFFFF"/>
                  </a:solidFill>
                </a14:hiddenFill>
              </a:ext>
            </a:extLst>
          </p:spPr>
        </p:pic>
        <p:sp>
          <p:nvSpPr>
            <p:cNvPr id="63" name="Rectangle 62">
              <a:extLst>
                <a:ext uri="{FF2B5EF4-FFF2-40B4-BE49-F238E27FC236}">
                  <a16:creationId xmlns:a16="http://schemas.microsoft.com/office/drawing/2014/main" id="{84ABA227-0433-4102-B014-01EFBBDFF477}"/>
                </a:ext>
              </a:extLst>
            </p:cNvPr>
            <p:cNvSpPr/>
            <p:nvPr/>
          </p:nvSpPr>
          <p:spPr>
            <a:xfrm>
              <a:off x="5840562" y="4858170"/>
              <a:ext cx="1180131" cy="276999"/>
            </a:xfrm>
            <a:prstGeom prst="rect">
              <a:avLst/>
            </a:prstGeom>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cs typeface="Arial" charset="0"/>
                  <a:hlinkClick r:id="rId17"/>
                </a:rPr>
                <a:t>Wolfram Alpha</a:t>
              </a:r>
              <a:endParaRPr kumimoji="0" lang="en-US" sz="1200" b="0" i="0" u="none" strike="noStrike" kern="0" cap="none" spc="0" normalizeH="0" baseline="0" noProof="0" dirty="0">
                <a:ln>
                  <a:noFill/>
                </a:ln>
                <a:solidFill>
                  <a:srgbClr val="000000"/>
                </a:solidFill>
                <a:effectLst/>
                <a:uLnTx/>
                <a:uFillTx/>
                <a:latin typeface="Arial" charset="0"/>
                <a:cs typeface="Arial" charset="0"/>
              </a:endParaRPr>
            </a:p>
          </p:txBody>
        </p:sp>
        <p:pic>
          <p:nvPicPr>
            <p:cNvPr id="64" name="Picture 8" descr="C:\Users\c.g.thompson\Desktop\amelia3053068b.jpg">
              <a:extLst>
                <a:ext uri="{FF2B5EF4-FFF2-40B4-BE49-F238E27FC236}">
                  <a16:creationId xmlns:a16="http://schemas.microsoft.com/office/drawing/2014/main" id="{57FFC14E-F1A8-4DF5-8014-0231391EF39D}"/>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467735" y="4356232"/>
              <a:ext cx="513414" cy="319814"/>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D8D177AD-59F2-4C06-84FE-10D5403340DF}"/>
                </a:ext>
              </a:extLst>
            </p:cNvPr>
            <p:cNvSpPr/>
            <p:nvPr/>
          </p:nvSpPr>
          <p:spPr>
            <a:xfrm>
              <a:off x="9044278" y="4389184"/>
              <a:ext cx="579005" cy="276999"/>
            </a:xfrm>
            <a:prstGeom prst="rect">
              <a:avLst/>
            </a:prstGeom>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err="1">
                  <a:ln>
                    <a:noFill/>
                  </a:ln>
                  <a:solidFill>
                    <a:srgbClr val="000000"/>
                  </a:solidFill>
                  <a:effectLst/>
                  <a:uLnTx/>
                  <a:uFillTx/>
                  <a:latin typeface="Arial" charset="0"/>
                  <a:cs typeface="Arial" charset="0"/>
                  <a:hlinkClick r:id="rId19"/>
                </a:rPr>
                <a:t>IPsoft</a:t>
              </a:r>
              <a:endParaRPr kumimoji="0" lang="en-US" sz="1200" b="0" i="0" u="none" strike="noStrike" kern="0" cap="none" spc="0" normalizeH="0" baseline="0" noProof="0" dirty="0">
                <a:ln>
                  <a:noFill/>
                </a:ln>
                <a:solidFill>
                  <a:srgbClr val="000000"/>
                </a:solidFill>
                <a:effectLst/>
                <a:uLnTx/>
                <a:uFillTx/>
                <a:latin typeface="Arial" charset="0"/>
                <a:cs typeface="Arial" charset="0"/>
              </a:endParaRPr>
            </a:p>
          </p:txBody>
        </p:sp>
        <p:pic>
          <p:nvPicPr>
            <p:cNvPr id="66" name="Picture 9">
              <a:extLst>
                <a:ext uri="{FF2B5EF4-FFF2-40B4-BE49-F238E27FC236}">
                  <a16:creationId xmlns:a16="http://schemas.microsoft.com/office/drawing/2014/main" id="{7DD4D2EA-A0B2-4422-90CD-AEFBE33351AF}"/>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537651" y="4748927"/>
              <a:ext cx="373583" cy="308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 name="Rectangle 66">
              <a:extLst>
                <a:ext uri="{FF2B5EF4-FFF2-40B4-BE49-F238E27FC236}">
                  <a16:creationId xmlns:a16="http://schemas.microsoft.com/office/drawing/2014/main" id="{0BBFA889-E602-40C7-9DF6-8D0A7D1AA405}"/>
                </a:ext>
              </a:extLst>
            </p:cNvPr>
            <p:cNvSpPr/>
            <p:nvPr/>
          </p:nvSpPr>
          <p:spPr>
            <a:xfrm>
              <a:off x="9044276" y="4766101"/>
              <a:ext cx="638316" cy="276999"/>
            </a:xfrm>
            <a:prstGeom prst="rect">
              <a:avLst/>
            </a:prstGeom>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err="1">
                  <a:ln>
                    <a:noFill/>
                  </a:ln>
                  <a:solidFill>
                    <a:srgbClr val="000000"/>
                  </a:solidFill>
                  <a:effectLst/>
                  <a:uLnTx/>
                  <a:uFillTx/>
                  <a:latin typeface="Arial" charset="0"/>
                  <a:cs typeface="Arial" charset="0"/>
                  <a:hlinkClick r:id="rId21"/>
                </a:rPr>
                <a:t>NextIT</a:t>
              </a:r>
              <a:endParaRPr kumimoji="0" lang="en-US" sz="1200" b="0" i="0" u="none" strike="noStrike" kern="0" cap="none" spc="0" normalizeH="0" baseline="0" noProof="0" dirty="0">
                <a:ln>
                  <a:noFill/>
                </a:ln>
                <a:solidFill>
                  <a:srgbClr val="000000"/>
                </a:solidFill>
                <a:effectLst/>
                <a:uLnTx/>
                <a:uFillTx/>
                <a:latin typeface="Arial" charset="0"/>
                <a:cs typeface="Arial" charset="0"/>
              </a:endParaRPr>
            </a:p>
          </p:txBody>
        </p:sp>
        <p:pic>
          <p:nvPicPr>
            <p:cNvPr id="68" name="Picture 10" descr="C:\Users\c.g.thompson\Desktop\nina.png">
              <a:extLst>
                <a:ext uri="{FF2B5EF4-FFF2-40B4-BE49-F238E27FC236}">
                  <a16:creationId xmlns:a16="http://schemas.microsoft.com/office/drawing/2014/main" id="{E652DF37-70F0-4579-8EE3-F2899CEE96D0}"/>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569065" y="5123934"/>
              <a:ext cx="332184" cy="327775"/>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a:extLst>
                <a:ext uri="{FF2B5EF4-FFF2-40B4-BE49-F238E27FC236}">
                  <a16:creationId xmlns:a16="http://schemas.microsoft.com/office/drawing/2014/main" id="{D8B0DA40-C7BA-4EF5-AB4A-D1754B559C51}"/>
                </a:ext>
              </a:extLst>
            </p:cNvPr>
            <p:cNvSpPr/>
            <p:nvPr/>
          </p:nvSpPr>
          <p:spPr>
            <a:xfrm>
              <a:off x="9044278" y="5160863"/>
              <a:ext cx="498855" cy="276999"/>
            </a:xfrm>
            <a:prstGeom prst="rect">
              <a:avLst/>
            </a:prstGeom>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cs typeface="Arial" charset="0"/>
                  <a:hlinkClick r:id="rId23"/>
                </a:rPr>
                <a:t>Nina</a:t>
              </a:r>
              <a:endParaRPr kumimoji="0" lang="en-US" sz="1200" b="0" i="0" u="none" strike="noStrike" kern="0" cap="none" spc="0" normalizeH="0" baseline="0" noProof="0" dirty="0">
                <a:ln>
                  <a:noFill/>
                </a:ln>
                <a:solidFill>
                  <a:srgbClr val="000000"/>
                </a:solidFill>
                <a:effectLst/>
                <a:uLnTx/>
                <a:uFillTx/>
                <a:latin typeface="Arial" charset="0"/>
                <a:cs typeface="Arial" charset="0"/>
              </a:endParaRPr>
            </a:p>
          </p:txBody>
        </p:sp>
        <p:pic>
          <p:nvPicPr>
            <p:cNvPr id="70" name="Picture 11" descr="C:\Users\c.g.thompson\Desktop\articial.png">
              <a:extLst>
                <a:ext uri="{FF2B5EF4-FFF2-40B4-BE49-F238E27FC236}">
                  <a16:creationId xmlns:a16="http://schemas.microsoft.com/office/drawing/2014/main" id="{DA9DE6B0-A223-4E6C-8889-AC0A75207C2F}"/>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8381557" y="5568552"/>
              <a:ext cx="599593" cy="217885"/>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0A7206B4-22D4-4A73-952F-2B2FDEB38E75}"/>
                </a:ext>
              </a:extLst>
            </p:cNvPr>
            <p:cNvSpPr/>
            <p:nvPr/>
          </p:nvSpPr>
          <p:spPr>
            <a:xfrm>
              <a:off x="9044276" y="5530735"/>
              <a:ext cx="1384412" cy="276999"/>
            </a:xfrm>
            <a:prstGeom prst="rect">
              <a:avLst/>
            </a:prstGeom>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cs typeface="Arial" charset="0"/>
                  <a:hlinkClick r:id="rId25"/>
                </a:rPr>
                <a:t>Artificial Solutions</a:t>
              </a:r>
              <a:endParaRPr kumimoji="0" lang="en-US" sz="1200" b="0" i="0" u="none" strike="noStrike" kern="0" cap="none" spc="0" normalizeH="0" baseline="0" noProof="0" dirty="0">
                <a:ln>
                  <a:noFill/>
                </a:ln>
                <a:solidFill>
                  <a:srgbClr val="000000"/>
                </a:solidFill>
                <a:effectLst/>
                <a:uLnTx/>
                <a:uFillTx/>
                <a:latin typeface="Arial" charset="0"/>
                <a:cs typeface="Arial" charset="0"/>
              </a:endParaRPr>
            </a:p>
          </p:txBody>
        </p:sp>
        <p:sp>
          <p:nvSpPr>
            <p:cNvPr id="72" name="Arc 71">
              <a:extLst>
                <a:ext uri="{FF2B5EF4-FFF2-40B4-BE49-F238E27FC236}">
                  <a16:creationId xmlns:a16="http://schemas.microsoft.com/office/drawing/2014/main" id="{11CF34B5-CA5F-499D-B16D-0FC38EBF13A9}"/>
                </a:ext>
              </a:extLst>
            </p:cNvPr>
            <p:cNvSpPr/>
            <p:nvPr/>
          </p:nvSpPr>
          <p:spPr>
            <a:xfrm rot="8062430">
              <a:off x="3775223" y="2157089"/>
              <a:ext cx="1600205" cy="1600205"/>
            </a:xfrm>
            <a:prstGeom prst="arc">
              <a:avLst/>
            </a:prstGeom>
            <a:noFill/>
            <a:ln w="9525" cap="flat" cmpd="sng" algn="ctr">
              <a:solidFill>
                <a:srgbClr val="000000"/>
              </a:solidFill>
              <a:prstDash val="solid"/>
              <a:headEnd type="arrow"/>
              <a:tailEnd type="none"/>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ndParaRPr>
            </a:p>
          </p:txBody>
        </p:sp>
        <p:sp>
          <p:nvSpPr>
            <p:cNvPr id="73" name="Arc 72">
              <a:extLst>
                <a:ext uri="{FF2B5EF4-FFF2-40B4-BE49-F238E27FC236}">
                  <a16:creationId xmlns:a16="http://schemas.microsoft.com/office/drawing/2014/main" id="{6F857051-09D0-4AB1-8D9A-077E3A1471B1}"/>
                </a:ext>
              </a:extLst>
            </p:cNvPr>
            <p:cNvSpPr/>
            <p:nvPr/>
          </p:nvSpPr>
          <p:spPr>
            <a:xfrm rot="8062430">
              <a:off x="6718396" y="2156849"/>
              <a:ext cx="1600205" cy="1600205"/>
            </a:xfrm>
            <a:prstGeom prst="arc">
              <a:avLst/>
            </a:prstGeom>
            <a:noFill/>
            <a:ln w="9525" cap="flat" cmpd="sng" algn="ctr">
              <a:solidFill>
                <a:srgbClr val="000000"/>
              </a:solidFill>
              <a:prstDash val="solid"/>
              <a:headEnd type="none"/>
              <a:tailEnd type="arrow"/>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ndParaRPr>
            </a:p>
          </p:txBody>
        </p:sp>
        <p:sp>
          <p:nvSpPr>
            <p:cNvPr id="74" name="TextBox 73">
              <a:extLst>
                <a:ext uri="{FF2B5EF4-FFF2-40B4-BE49-F238E27FC236}">
                  <a16:creationId xmlns:a16="http://schemas.microsoft.com/office/drawing/2014/main" id="{7EFDB513-06B1-4D2A-8838-2ED8ACF9F9F0}"/>
                </a:ext>
              </a:extLst>
            </p:cNvPr>
            <p:cNvSpPr txBox="1"/>
            <p:nvPr/>
          </p:nvSpPr>
          <p:spPr>
            <a:xfrm>
              <a:off x="4385249" y="3546876"/>
              <a:ext cx="426720" cy="219291"/>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825" b="0" i="0" u="none" strike="noStrike" kern="0" cap="none" spc="0" normalizeH="0" baseline="0" noProof="0" dirty="0">
                  <a:ln>
                    <a:noFill/>
                  </a:ln>
                  <a:solidFill>
                    <a:srgbClr val="000000"/>
                  </a:solidFill>
                  <a:effectLst/>
                  <a:uLnTx/>
                  <a:uFillTx/>
                  <a:latin typeface="Arial" charset="0"/>
                  <a:cs typeface="Arial" charset="0"/>
                </a:rPr>
                <a:t>Uses</a:t>
              </a:r>
            </a:p>
          </p:txBody>
        </p:sp>
        <p:sp>
          <p:nvSpPr>
            <p:cNvPr id="75" name="TextBox 74">
              <a:extLst>
                <a:ext uri="{FF2B5EF4-FFF2-40B4-BE49-F238E27FC236}">
                  <a16:creationId xmlns:a16="http://schemas.microsoft.com/office/drawing/2014/main" id="{6DFC3965-3D02-4ADD-9C4E-BCFDCF2690C1}"/>
                </a:ext>
              </a:extLst>
            </p:cNvPr>
            <p:cNvSpPr txBox="1"/>
            <p:nvPr/>
          </p:nvSpPr>
          <p:spPr>
            <a:xfrm>
              <a:off x="7328421" y="3539981"/>
              <a:ext cx="426720" cy="219291"/>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825" b="0" i="0" u="none" strike="noStrike" kern="0" cap="none" spc="0" normalizeH="0" baseline="0" noProof="0" dirty="0">
                  <a:ln>
                    <a:noFill/>
                  </a:ln>
                  <a:solidFill>
                    <a:srgbClr val="000000"/>
                  </a:solidFill>
                  <a:effectLst/>
                  <a:uLnTx/>
                  <a:uFillTx/>
                  <a:latin typeface="Arial" charset="0"/>
                  <a:cs typeface="Arial" charset="0"/>
                </a:rPr>
                <a:t>Uses</a:t>
              </a:r>
            </a:p>
          </p:txBody>
        </p:sp>
        <p:pic>
          <p:nvPicPr>
            <p:cNvPr id="76" name="Picture 12" descr="C:\Users\c.g.thompson\Desktop\now-logo-active.png">
              <a:hlinkClick r:id="rId26"/>
              <a:extLst>
                <a:ext uri="{FF2B5EF4-FFF2-40B4-BE49-F238E27FC236}">
                  <a16:creationId xmlns:a16="http://schemas.microsoft.com/office/drawing/2014/main" id="{AF64ADF3-596A-4EAB-86CA-246DE58F063F}"/>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147795" y="4434678"/>
              <a:ext cx="855061" cy="186136"/>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a:extLst>
                <a:ext uri="{FF2B5EF4-FFF2-40B4-BE49-F238E27FC236}">
                  <a16:creationId xmlns:a16="http://schemas.microsoft.com/office/drawing/2014/main" id="{7AEBF1EB-A612-42DB-92FB-60B6E72BEE12}"/>
                </a:ext>
              </a:extLst>
            </p:cNvPr>
            <p:cNvCxnSpPr/>
            <p:nvPr/>
          </p:nvCxnSpPr>
          <p:spPr>
            <a:xfrm flipH="1" flipV="1">
              <a:off x="3847742" y="4088639"/>
              <a:ext cx="740268" cy="287624"/>
            </a:xfrm>
            <a:prstGeom prst="line">
              <a:avLst/>
            </a:prstGeom>
            <a:noFill/>
            <a:ln w="9525" cap="flat" cmpd="sng" algn="ctr">
              <a:solidFill>
                <a:srgbClr val="000000"/>
              </a:solidFill>
              <a:prstDash val="solid"/>
            </a:ln>
            <a:effectLst/>
          </p:spPr>
        </p:cxnSp>
        <p:cxnSp>
          <p:nvCxnSpPr>
            <p:cNvPr id="78" name="Straight Connector 77">
              <a:extLst>
                <a:ext uri="{FF2B5EF4-FFF2-40B4-BE49-F238E27FC236}">
                  <a16:creationId xmlns:a16="http://schemas.microsoft.com/office/drawing/2014/main" id="{11798E0B-DDC8-46E2-8AA4-32C4DCB553E6}"/>
                </a:ext>
              </a:extLst>
            </p:cNvPr>
            <p:cNvCxnSpPr/>
            <p:nvPr/>
          </p:nvCxnSpPr>
          <p:spPr>
            <a:xfrm flipV="1">
              <a:off x="4588010" y="4088640"/>
              <a:ext cx="611450" cy="287625"/>
            </a:xfrm>
            <a:prstGeom prst="line">
              <a:avLst/>
            </a:prstGeom>
            <a:noFill/>
            <a:ln w="9525" cap="flat" cmpd="sng" algn="ctr">
              <a:solidFill>
                <a:srgbClr val="000000"/>
              </a:solidFill>
              <a:prstDash val="solid"/>
            </a:ln>
            <a:effectLst/>
          </p:spPr>
        </p:cxnSp>
        <p:cxnSp>
          <p:nvCxnSpPr>
            <p:cNvPr id="79" name="Straight Connector 78">
              <a:extLst>
                <a:ext uri="{FF2B5EF4-FFF2-40B4-BE49-F238E27FC236}">
                  <a16:creationId xmlns:a16="http://schemas.microsoft.com/office/drawing/2014/main" id="{E270A221-4EF7-4EC4-BED2-B6F93ACF2502}"/>
                </a:ext>
              </a:extLst>
            </p:cNvPr>
            <p:cNvCxnSpPr/>
            <p:nvPr/>
          </p:nvCxnSpPr>
          <p:spPr>
            <a:xfrm flipH="1" flipV="1">
              <a:off x="6855362" y="4117211"/>
              <a:ext cx="740268" cy="287624"/>
            </a:xfrm>
            <a:prstGeom prst="line">
              <a:avLst/>
            </a:prstGeom>
            <a:noFill/>
            <a:ln w="9525" cap="flat" cmpd="sng" algn="ctr">
              <a:solidFill>
                <a:srgbClr val="000000"/>
              </a:solidFill>
              <a:prstDash val="solid"/>
            </a:ln>
            <a:effectLst/>
          </p:spPr>
        </p:cxnSp>
        <p:cxnSp>
          <p:nvCxnSpPr>
            <p:cNvPr id="80" name="Straight Connector 79">
              <a:extLst>
                <a:ext uri="{FF2B5EF4-FFF2-40B4-BE49-F238E27FC236}">
                  <a16:creationId xmlns:a16="http://schemas.microsoft.com/office/drawing/2014/main" id="{88A88407-D7E4-444C-8ACE-6901536DFFE1}"/>
                </a:ext>
              </a:extLst>
            </p:cNvPr>
            <p:cNvCxnSpPr/>
            <p:nvPr/>
          </p:nvCxnSpPr>
          <p:spPr>
            <a:xfrm flipV="1">
              <a:off x="7595630" y="4117212"/>
              <a:ext cx="611450" cy="287625"/>
            </a:xfrm>
            <a:prstGeom prst="line">
              <a:avLst/>
            </a:prstGeom>
            <a:noFill/>
            <a:ln w="9525" cap="flat" cmpd="sng" algn="ctr">
              <a:solidFill>
                <a:srgbClr val="000000"/>
              </a:solidFill>
              <a:prstDash val="solid"/>
            </a:ln>
            <a:effectLst/>
          </p:spPr>
        </p:cxnSp>
        <p:pic>
          <p:nvPicPr>
            <p:cNvPr id="81" name="Picture 13" descr="C:\Users\c.g.thompson\Desktop\easyask.png">
              <a:hlinkClick r:id="rId28"/>
              <a:extLst>
                <a:ext uri="{FF2B5EF4-FFF2-40B4-BE49-F238E27FC236}">
                  <a16:creationId xmlns:a16="http://schemas.microsoft.com/office/drawing/2014/main" id="{711A26A1-7085-41D5-A6A6-BA2D1D03B956}"/>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124338" y="4438799"/>
              <a:ext cx="941033" cy="254141"/>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81">
              <a:extLst>
                <a:ext uri="{FF2B5EF4-FFF2-40B4-BE49-F238E27FC236}">
                  <a16:creationId xmlns:a16="http://schemas.microsoft.com/office/drawing/2014/main" id="{5DAE646B-C6A8-4C13-A037-45E2AA2F9A23}"/>
                </a:ext>
              </a:extLst>
            </p:cNvPr>
            <p:cNvSpPr/>
            <p:nvPr/>
          </p:nvSpPr>
          <p:spPr>
            <a:xfrm>
              <a:off x="3979008" y="4708822"/>
              <a:ext cx="1263316" cy="1107996"/>
            </a:xfrm>
            <a:prstGeom prst="rect">
              <a:avLst/>
            </a:prstGeom>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825" b="0" i="0" u="none" strike="noStrike" kern="0" cap="none" spc="0" normalizeH="0" baseline="0" noProof="0" dirty="0">
                  <a:ln>
                    <a:noFill/>
                  </a:ln>
                  <a:solidFill>
                    <a:srgbClr val="000000"/>
                  </a:solidFill>
                  <a:effectLst/>
                  <a:uLnTx/>
                  <a:uFillTx/>
                  <a:latin typeface="Arial" charset="0"/>
                  <a:cs typeface="Arial" charset="0"/>
                </a:rPr>
                <a:t>Personal Assistant for Google software that uses Google’s Knowledge Graph to answer questions. Therefore it is both an assistant and a question answerer</a:t>
              </a:r>
            </a:p>
          </p:txBody>
        </p:sp>
        <p:sp>
          <p:nvSpPr>
            <p:cNvPr id="83" name="Rectangle 82">
              <a:extLst>
                <a:ext uri="{FF2B5EF4-FFF2-40B4-BE49-F238E27FC236}">
                  <a16:creationId xmlns:a16="http://schemas.microsoft.com/office/drawing/2014/main" id="{FDABDD4C-229A-4BA8-9A76-8DC138851FC9}"/>
                </a:ext>
              </a:extLst>
            </p:cNvPr>
            <p:cNvSpPr/>
            <p:nvPr/>
          </p:nvSpPr>
          <p:spPr>
            <a:xfrm>
              <a:off x="7055780" y="4718986"/>
              <a:ext cx="1151300" cy="854080"/>
            </a:xfrm>
            <a:prstGeom prst="rect">
              <a:avLst/>
            </a:prstGeom>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825" b="0" i="0" u="none" strike="noStrike" kern="0" cap="none" spc="0" normalizeH="0" baseline="0" noProof="0" dirty="0" err="1">
                  <a:ln>
                    <a:noFill/>
                  </a:ln>
                  <a:solidFill>
                    <a:srgbClr val="000000"/>
                  </a:solidFill>
                  <a:effectLst/>
                  <a:uLnTx/>
                  <a:uFillTx/>
                  <a:latin typeface="Arial" charset="0"/>
                  <a:cs typeface="Arial" charset="0"/>
                </a:rPr>
                <a:t>EasyAsk’s</a:t>
              </a:r>
              <a:r>
                <a:rPr kumimoji="0" lang="en-US" sz="825" b="0" i="0" u="none" strike="noStrike" kern="0" cap="none" spc="0" normalizeH="0" baseline="0" noProof="0" dirty="0">
                  <a:ln>
                    <a:noFill/>
                  </a:ln>
                  <a:solidFill>
                    <a:srgbClr val="000000"/>
                  </a:solidFill>
                  <a:effectLst/>
                  <a:uLnTx/>
                  <a:uFillTx/>
                  <a:latin typeface="Arial" charset="0"/>
                  <a:cs typeface="Arial" charset="0"/>
                </a:rPr>
                <a:t> </a:t>
              </a:r>
              <a:r>
                <a:rPr kumimoji="0" lang="en-US" sz="825" b="0" i="0" u="none" strike="noStrike" kern="0" cap="none" spc="0" normalizeH="0" baseline="0" noProof="0" dirty="0" err="1">
                  <a:ln>
                    <a:noFill/>
                  </a:ln>
                  <a:solidFill>
                    <a:srgbClr val="000000"/>
                  </a:solidFill>
                  <a:effectLst/>
                  <a:uLnTx/>
                  <a:uFillTx/>
                  <a:latin typeface="Arial" charset="0"/>
                  <a:cs typeface="Arial" charset="0"/>
                </a:rPr>
                <a:t>Quiri</a:t>
              </a:r>
              <a:r>
                <a:rPr kumimoji="0" lang="en-US" sz="825" b="0" i="0" u="none" strike="noStrike" kern="0" cap="none" spc="0" normalizeH="0" baseline="0" noProof="0" dirty="0">
                  <a:ln>
                    <a:noFill/>
                  </a:ln>
                  <a:solidFill>
                    <a:srgbClr val="000000"/>
                  </a:solidFill>
                  <a:effectLst/>
                  <a:uLnTx/>
                  <a:uFillTx/>
                  <a:latin typeface="Arial" charset="0"/>
                  <a:cs typeface="Arial" charset="0"/>
                </a:rPr>
                <a:t> answers CRM, ERP &amp; Business Intelligence questions asked in natural language.</a:t>
              </a:r>
            </a:p>
          </p:txBody>
        </p:sp>
        <p:sp>
          <p:nvSpPr>
            <p:cNvPr id="84" name="TextBox 83">
              <a:extLst>
                <a:ext uri="{FF2B5EF4-FFF2-40B4-BE49-F238E27FC236}">
                  <a16:creationId xmlns:a16="http://schemas.microsoft.com/office/drawing/2014/main" id="{A70ECA24-14F2-4EA2-8D06-ADA263026CA9}"/>
                </a:ext>
              </a:extLst>
            </p:cNvPr>
            <p:cNvSpPr txBox="1"/>
            <p:nvPr/>
          </p:nvSpPr>
          <p:spPr>
            <a:xfrm>
              <a:off x="7020692" y="1976810"/>
              <a:ext cx="3383116" cy="830997"/>
            </a:xfrm>
            <a:prstGeom prst="rect">
              <a:avLst/>
            </a:prstGeom>
            <a:noFill/>
          </p:spPr>
          <p:txBody>
            <a:bodyPr wrap="square" rtlCol="0">
              <a:spAutoFit/>
            </a:bodyPr>
            <a:lstStyle/>
            <a:p>
              <a:pPr marL="0" marR="0" lvl="1" indent="0" defTabSz="914400" eaLnBrk="1" fontAlgn="base" latinLnBrk="0" hangingPunct="1">
                <a:lnSpc>
                  <a:spcPct val="100000"/>
                </a:lnSpc>
                <a:spcBef>
                  <a:spcPct val="0"/>
                </a:spcBef>
                <a:spcAft>
                  <a:spcPct val="0"/>
                </a:spcAft>
                <a:buClrTx/>
                <a:buSzTx/>
                <a:buFontTx/>
                <a:buNone/>
                <a:tabLst/>
                <a:defRPr/>
              </a:pPr>
              <a:r>
                <a:rPr kumimoji="0" lang="en-US" sz="1200" b="0" i="1" u="none" strike="noStrike" kern="0" cap="none" spc="0" normalizeH="0" baseline="0" noProof="0" dirty="0">
                  <a:ln>
                    <a:noFill/>
                  </a:ln>
                  <a:solidFill>
                    <a:srgbClr val="000000"/>
                  </a:solidFill>
                  <a:effectLst/>
                  <a:uLnTx/>
                  <a:uFillTx/>
                  <a:latin typeface="Arial" charset="0"/>
                  <a:cs typeface="Arial" charset="0"/>
                </a:rPr>
                <a:t>Interactive characters with human-like traits and communication styles. Virtual Agents can answer questions and perform business processes.</a:t>
              </a:r>
            </a:p>
          </p:txBody>
        </p:sp>
        <p:pic>
          <p:nvPicPr>
            <p:cNvPr id="85" name="Picture 8" descr="C:\Users\c.g.thompson\Desktop\amelia3053068b.jpg">
              <a:extLst>
                <a:ext uri="{FF2B5EF4-FFF2-40B4-BE49-F238E27FC236}">
                  <a16:creationId xmlns:a16="http://schemas.microsoft.com/office/drawing/2014/main" id="{6FDC412E-DFBA-4D27-8143-510F71321897}"/>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342666" y="5243578"/>
              <a:ext cx="513414" cy="319814"/>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3D215E1B-1D2C-471D-8CFD-15D64769976D}"/>
                </a:ext>
              </a:extLst>
            </p:cNvPr>
            <p:cNvSpPr/>
            <p:nvPr/>
          </p:nvSpPr>
          <p:spPr>
            <a:xfrm>
              <a:off x="5830209" y="5247793"/>
              <a:ext cx="579005" cy="276999"/>
            </a:xfrm>
            <a:prstGeom prst="rect">
              <a:avLst/>
            </a:prstGeom>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err="1">
                  <a:ln>
                    <a:noFill/>
                  </a:ln>
                  <a:solidFill>
                    <a:srgbClr val="000000"/>
                  </a:solidFill>
                  <a:effectLst/>
                  <a:uLnTx/>
                  <a:uFillTx/>
                  <a:latin typeface="Arial" charset="0"/>
                  <a:cs typeface="Arial" charset="0"/>
                  <a:hlinkClick r:id="rId19"/>
                </a:rPr>
                <a:t>IPsoft</a:t>
              </a:r>
              <a:endParaRPr kumimoji="0" lang="en-US" sz="1200" b="0" i="0" u="none" strike="noStrike" kern="0" cap="none" spc="0" normalizeH="0" baseline="0" noProof="0" dirty="0">
                <a:ln>
                  <a:noFill/>
                </a:ln>
                <a:solidFill>
                  <a:srgbClr val="000000"/>
                </a:solidFill>
                <a:effectLst/>
                <a:uLnTx/>
                <a:uFillTx/>
                <a:latin typeface="Arial" charset="0"/>
                <a:cs typeface="Arial" charset="0"/>
              </a:endParaRPr>
            </a:p>
          </p:txBody>
        </p:sp>
      </p:grpSp>
    </p:spTree>
    <p:extLst>
      <p:ext uri="{BB962C8B-B14F-4D97-AF65-F5344CB8AC3E}">
        <p14:creationId xmlns:p14="http://schemas.microsoft.com/office/powerpoint/2010/main" val="47783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5" name="TextBox 84">
            <a:extLst>
              <a:ext uri="{FF2B5EF4-FFF2-40B4-BE49-F238E27FC236}">
                <a16:creationId xmlns:a16="http://schemas.microsoft.com/office/drawing/2014/main" id="{12C534DE-1A20-4BC4-9797-8DF718730E00}"/>
              </a:ext>
            </a:extLst>
          </p:cNvPr>
          <p:cNvSpPr txBox="1"/>
          <p:nvPr/>
        </p:nvSpPr>
        <p:spPr>
          <a:xfrm>
            <a:off x="-109181" y="-19838"/>
            <a:ext cx="9048466" cy="2308324"/>
          </a:xfrm>
          <a:prstGeom prst="rect">
            <a:avLst/>
          </a:prstGeom>
          <a:noFill/>
        </p:spPr>
        <p:txBody>
          <a:bodyPr wrap="square" rtlCol="0">
            <a:spAutoFit/>
          </a:bodyPr>
          <a:lstStyle/>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a:t>
            </a:r>
          </a:p>
        </p:txBody>
      </p:sp>
      <p:sp>
        <p:nvSpPr>
          <p:cNvPr id="86" name="TextBox 85">
            <a:extLst>
              <a:ext uri="{FF2B5EF4-FFF2-40B4-BE49-F238E27FC236}">
                <a16:creationId xmlns:a16="http://schemas.microsoft.com/office/drawing/2014/main" id="{E50D400B-0095-499A-A951-C43EA8708DB6}"/>
              </a:ext>
            </a:extLst>
          </p:cNvPr>
          <p:cNvSpPr txBox="1"/>
          <p:nvPr/>
        </p:nvSpPr>
        <p:spPr>
          <a:xfrm>
            <a:off x="-109181" y="2127410"/>
            <a:ext cx="9048466" cy="2308324"/>
          </a:xfrm>
          <a:prstGeom prst="rect">
            <a:avLst/>
          </a:prstGeom>
          <a:noFill/>
        </p:spPr>
        <p:txBody>
          <a:bodyPr wrap="square" rtlCol="0">
            <a:spAutoFit/>
          </a:bodyPr>
          <a:lstStyle/>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a:t>
            </a:r>
          </a:p>
        </p:txBody>
      </p:sp>
      <p:sp>
        <p:nvSpPr>
          <p:cNvPr id="87" name="TextBox 86">
            <a:extLst>
              <a:ext uri="{FF2B5EF4-FFF2-40B4-BE49-F238E27FC236}">
                <a16:creationId xmlns:a16="http://schemas.microsoft.com/office/drawing/2014/main" id="{F35467EC-F813-474A-B297-EC438C231C8D}"/>
              </a:ext>
            </a:extLst>
          </p:cNvPr>
          <p:cNvSpPr txBox="1"/>
          <p:nvPr/>
        </p:nvSpPr>
        <p:spPr>
          <a:xfrm>
            <a:off x="-109181" y="4274658"/>
            <a:ext cx="9048466" cy="2308324"/>
          </a:xfrm>
          <a:prstGeom prst="rect">
            <a:avLst/>
          </a:prstGeom>
          <a:noFill/>
        </p:spPr>
        <p:txBody>
          <a:bodyPr wrap="square" rtlCol="0">
            <a:spAutoFit/>
          </a:bodyPr>
          <a:lstStyle/>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a:t>
            </a:r>
          </a:p>
        </p:txBody>
      </p:sp>
      <p:sp>
        <p:nvSpPr>
          <p:cNvPr id="88" name="TextBox 87">
            <a:extLst>
              <a:ext uri="{FF2B5EF4-FFF2-40B4-BE49-F238E27FC236}">
                <a16:creationId xmlns:a16="http://schemas.microsoft.com/office/drawing/2014/main" id="{7A86638E-086A-4A06-8254-9613310CD9C5}"/>
              </a:ext>
            </a:extLst>
          </p:cNvPr>
          <p:cNvSpPr txBox="1"/>
          <p:nvPr/>
        </p:nvSpPr>
        <p:spPr>
          <a:xfrm>
            <a:off x="8652680" y="-26028"/>
            <a:ext cx="3657601" cy="6740307"/>
          </a:xfrm>
          <a:prstGeom prst="rect">
            <a:avLst/>
          </a:prstGeom>
          <a:noFill/>
        </p:spPr>
        <p:txBody>
          <a:bodyPr wrap="square" rtlCol="0">
            <a:spAutoFit/>
          </a:bodyPr>
          <a:lstStyle/>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101010101010101010101010101010101010101010101010101010101010101010101010101</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101010101010101010101010101010101010101010101010101010101010101010101010101</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101010101010101010101010101010101010101010101010101010101010101010101010101</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101010101010101010101010101010101010101010101010101010101010101010101010101</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101010101010101010101010101010101010101010101010101010101010101010101010101</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101010101010101010101010101010101010101010101010101010101010101010101010101</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101010101010101010101010101010101010101010101010101010101010101010101010101</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a:t>
            </a:r>
          </a:p>
          <a:p>
            <a:r>
              <a:rPr lang="en-US" dirty="0">
                <a:solidFill>
                  <a:schemeClr val="bg1"/>
                </a:solidFill>
                <a:latin typeface="Courier New" panose="02070309020205020404" pitchFamily="49" charset="0"/>
                <a:cs typeface="Courier New" panose="02070309020205020404" pitchFamily="49" charset="0"/>
              </a:rPr>
              <a:t>1010101010101010101010101</a:t>
            </a:r>
          </a:p>
        </p:txBody>
      </p:sp>
      <p:sp>
        <p:nvSpPr>
          <p:cNvPr id="89" name="TextBox 88">
            <a:extLst>
              <a:ext uri="{FF2B5EF4-FFF2-40B4-BE49-F238E27FC236}">
                <a16:creationId xmlns:a16="http://schemas.microsoft.com/office/drawing/2014/main" id="{9ED32C2D-1F9B-4353-BE36-9BF4EEAB5131}"/>
              </a:ext>
            </a:extLst>
          </p:cNvPr>
          <p:cNvSpPr txBox="1"/>
          <p:nvPr/>
        </p:nvSpPr>
        <p:spPr>
          <a:xfrm>
            <a:off x="-109182" y="6488668"/>
            <a:ext cx="12301181" cy="369332"/>
          </a:xfrm>
          <a:prstGeom prst="rect">
            <a:avLst/>
          </a:prstGeom>
          <a:noFill/>
        </p:spPr>
        <p:txBody>
          <a:bodyPr wrap="square" rtlCol="0">
            <a:spAutoFit/>
          </a:bodyPr>
          <a:lstStyle/>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1010101010101010101010101010101010101010101010101010101010101010010101010101010101010100</a:t>
            </a:r>
          </a:p>
        </p:txBody>
      </p:sp>
      <p:sp>
        <p:nvSpPr>
          <p:cNvPr id="90" name="Rectangle 89">
            <a:extLst>
              <a:ext uri="{FF2B5EF4-FFF2-40B4-BE49-F238E27FC236}">
                <a16:creationId xmlns:a16="http://schemas.microsoft.com/office/drawing/2014/main" id="{2D14F430-5324-49BC-A2BD-28C01332E0A4}"/>
              </a:ext>
            </a:extLst>
          </p:cNvPr>
          <p:cNvSpPr/>
          <p:nvPr/>
        </p:nvSpPr>
        <p:spPr>
          <a:xfrm>
            <a:off x="0" y="0"/>
            <a:ext cx="12191999" cy="6884028"/>
          </a:xfrm>
          <a:prstGeom prst="rect">
            <a:avLst/>
          </a:prstGeom>
          <a:gradFill flip="none" rotWithShape="1">
            <a:gsLst>
              <a:gs pos="0">
                <a:srgbClr val="0070C0">
                  <a:shade val="30000"/>
                  <a:satMod val="115000"/>
                  <a:alpha val="77000"/>
                </a:srgbClr>
              </a:gs>
              <a:gs pos="50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TextBox 90">
            <a:extLst>
              <a:ext uri="{FF2B5EF4-FFF2-40B4-BE49-F238E27FC236}">
                <a16:creationId xmlns:a16="http://schemas.microsoft.com/office/drawing/2014/main" id="{6158FC41-5467-4D4A-BCF4-EAF3132D2D27}"/>
              </a:ext>
            </a:extLst>
          </p:cNvPr>
          <p:cNvSpPr txBox="1"/>
          <p:nvPr/>
        </p:nvSpPr>
        <p:spPr>
          <a:xfrm>
            <a:off x="458494" y="715196"/>
            <a:ext cx="11447884" cy="954107"/>
          </a:xfrm>
          <a:prstGeom prst="rect">
            <a:avLst/>
          </a:prstGeom>
          <a:noFill/>
        </p:spPr>
        <p:txBody>
          <a:bodyPr wrap="square" rtlCol="0">
            <a:spAutoFit/>
          </a:bodyPr>
          <a:lstStyle/>
          <a:p>
            <a:pPr algn="ctr"/>
            <a:r>
              <a:rPr lang="en-US" sz="2800" b="1" dirty="0">
                <a:solidFill>
                  <a:schemeClr val="bg1"/>
                </a:solidFill>
                <a:latin typeface="Graphik" panose="020B0503030202060203" pitchFamily="34" charset="0"/>
                <a:cs typeface="Arial" panose="020B0604020202020204" pitchFamily="34" charset="0"/>
              </a:rPr>
              <a:t>SINCE THE VERY BEGINNING OF 2016, ARTIFICIAL INTELLIGENCE OR AI HAS MADE INCREDIBLE PROGRESS..  </a:t>
            </a:r>
          </a:p>
        </p:txBody>
      </p:sp>
      <p:pic>
        <p:nvPicPr>
          <p:cNvPr id="92" name="Picture 91">
            <a:extLst>
              <a:ext uri="{FF2B5EF4-FFF2-40B4-BE49-F238E27FC236}">
                <a16:creationId xmlns:a16="http://schemas.microsoft.com/office/drawing/2014/main" id="{D4041851-D67F-4361-87B0-146D9F2AE9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000" y="3144461"/>
            <a:ext cx="3313134" cy="1888486"/>
          </a:xfrm>
          <a:prstGeom prst="rect">
            <a:avLst/>
          </a:prstGeom>
        </p:spPr>
      </p:pic>
      <p:sp>
        <p:nvSpPr>
          <p:cNvPr id="93" name="TextBox 92">
            <a:extLst>
              <a:ext uri="{FF2B5EF4-FFF2-40B4-BE49-F238E27FC236}">
                <a16:creationId xmlns:a16="http://schemas.microsoft.com/office/drawing/2014/main" id="{58FF483C-39A5-4FEC-A84A-B3E3D109FE58}"/>
              </a:ext>
            </a:extLst>
          </p:cNvPr>
          <p:cNvSpPr txBox="1"/>
          <p:nvPr/>
        </p:nvSpPr>
        <p:spPr>
          <a:xfrm>
            <a:off x="1149001" y="2299485"/>
            <a:ext cx="3313134" cy="646331"/>
          </a:xfrm>
          <a:prstGeom prst="rect">
            <a:avLst/>
          </a:prstGeom>
          <a:noFill/>
          <a:ln>
            <a:solidFill>
              <a:schemeClr val="bg1"/>
            </a:solidFill>
          </a:ln>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From the machine learning system of Uber and Grab</a:t>
            </a:r>
          </a:p>
        </p:txBody>
      </p:sp>
      <p:sp>
        <p:nvSpPr>
          <p:cNvPr id="94" name="TextBox 93">
            <a:extLst>
              <a:ext uri="{FF2B5EF4-FFF2-40B4-BE49-F238E27FC236}">
                <a16:creationId xmlns:a16="http://schemas.microsoft.com/office/drawing/2014/main" id="{A2295A40-5C6B-4942-8830-2EAA73E14EBF}"/>
              </a:ext>
            </a:extLst>
          </p:cNvPr>
          <p:cNvSpPr txBox="1"/>
          <p:nvPr/>
        </p:nvSpPr>
        <p:spPr>
          <a:xfrm>
            <a:off x="4877581" y="2378578"/>
            <a:ext cx="3001927" cy="369332"/>
          </a:xfrm>
          <a:prstGeom prst="rect">
            <a:avLst/>
          </a:prstGeom>
          <a:noFill/>
          <a:ln>
            <a:solidFill>
              <a:schemeClr val="bg1"/>
            </a:solidFill>
          </a:ln>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To Google’s DeepMind AI </a:t>
            </a:r>
          </a:p>
        </p:txBody>
      </p:sp>
      <p:pic>
        <p:nvPicPr>
          <p:cNvPr id="95" name="Picture 94">
            <a:extLst>
              <a:ext uri="{FF2B5EF4-FFF2-40B4-BE49-F238E27FC236}">
                <a16:creationId xmlns:a16="http://schemas.microsoft.com/office/drawing/2014/main" id="{EC78CDB5-51DF-4380-BD45-5EFE692081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7580" y="3144461"/>
            <a:ext cx="3001927" cy="1888486"/>
          </a:xfrm>
          <a:prstGeom prst="rect">
            <a:avLst/>
          </a:prstGeom>
        </p:spPr>
      </p:pic>
      <p:sp>
        <p:nvSpPr>
          <p:cNvPr id="96" name="TextBox 95">
            <a:extLst>
              <a:ext uri="{FF2B5EF4-FFF2-40B4-BE49-F238E27FC236}">
                <a16:creationId xmlns:a16="http://schemas.microsoft.com/office/drawing/2014/main" id="{6B616418-AAC2-4E3A-8127-AB6B18D6AB06}"/>
              </a:ext>
            </a:extLst>
          </p:cNvPr>
          <p:cNvSpPr txBox="1"/>
          <p:nvPr/>
        </p:nvSpPr>
        <p:spPr>
          <a:xfrm>
            <a:off x="8255145" y="2378578"/>
            <a:ext cx="2617446" cy="369332"/>
          </a:xfrm>
          <a:prstGeom prst="rect">
            <a:avLst/>
          </a:prstGeom>
          <a:noFill/>
          <a:ln>
            <a:solidFill>
              <a:schemeClr val="bg1"/>
            </a:solidFill>
          </a:ln>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To IBM Watson’s AI</a:t>
            </a:r>
          </a:p>
        </p:txBody>
      </p:sp>
      <p:pic>
        <p:nvPicPr>
          <p:cNvPr id="97" name="Picture 96">
            <a:extLst>
              <a:ext uri="{FF2B5EF4-FFF2-40B4-BE49-F238E27FC236}">
                <a16:creationId xmlns:a16="http://schemas.microsoft.com/office/drawing/2014/main" id="{CE54E744-CEB3-429E-A072-F292C137EF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4953" y="3099720"/>
            <a:ext cx="2577636" cy="1933227"/>
          </a:xfrm>
          <a:prstGeom prst="rect">
            <a:avLst/>
          </a:prstGeom>
        </p:spPr>
      </p:pic>
      <p:sp>
        <p:nvSpPr>
          <p:cNvPr id="98" name="TextBox 97">
            <a:extLst>
              <a:ext uri="{FF2B5EF4-FFF2-40B4-BE49-F238E27FC236}">
                <a16:creationId xmlns:a16="http://schemas.microsoft.com/office/drawing/2014/main" id="{1E17D729-B989-4704-A0B1-C92918B51FCD}"/>
              </a:ext>
            </a:extLst>
          </p:cNvPr>
          <p:cNvSpPr txBox="1"/>
          <p:nvPr/>
        </p:nvSpPr>
        <p:spPr>
          <a:xfrm>
            <a:off x="1148999" y="5474240"/>
            <a:ext cx="1730679" cy="369332"/>
          </a:xfrm>
          <a:prstGeom prst="rect">
            <a:avLst/>
          </a:prstGeom>
          <a:noFill/>
          <a:ln>
            <a:solidFill>
              <a:schemeClr val="bg1"/>
            </a:solidFill>
          </a:ln>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AlphaGo</a:t>
            </a:r>
          </a:p>
        </p:txBody>
      </p:sp>
      <p:sp>
        <p:nvSpPr>
          <p:cNvPr id="99" name="TextBox 98">
            <a:extLst>
              <a:ext uri="{FF2B5EF4-FFF2-40B4-BE49-F238E27FC236}">
                <a16:creationId xmlns:a16="http://schemas.microsoft.com/office/drawing/2014/main" id="{898CB2D4-AB41-4FF0-A948-A30CB13B8AC7}"/>
              </a:ext>
            </a:extLst>
          </p:cNvPr>
          <p:cNvSpPr txBox="1"/>
          <p:nvPr/>
        </p:nvSpPr>
        <p:spPr>
          <a:xfrm>
            <a:off x="5090615" y="5474240"/>
            <a:ext cx="1091821" cy="369332"/>
          </a:xfrm>
          <a:prstGeom prst="rect">
            <a:avLst/>
          </a:prstGeom>
          <a:noFill/>
          <a:ln>
            <a:solidFill>
              <a:schemeClr val="bg1"/>
            </a:solidFill>
          </a:ln>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Siri</a:t>
            </a:r>
          </a:p>
        </p:txBody>
      </p:sp>
      <p:sp>
        <p:nvSpPr>
          <p:cNvPr id="100" name="TextBox 99">
            <a:extLst>
              <a:ext uri="{FF2B5EF4-FFF2-40B4-BE49-F238E27FC236}">
                <a16:creationId xmlns:a16="http://schemas.microsoft.com/office/drawing/2014/main" id="{D7998BA3-388D-4048-B9C3-E1941F8405B3}"/>
              </a:ext>
            </a:extLst>
          </p:cNvPr>
          <p:cNvSpPr txBox="1"/>
          <p:nvPr/>
        </p:nvSpPr>
        <p:spPr>
          <a:xfrm>
            <a:off x="6378543" y="5474240"/>
            <a:ext cx="1893605" cy="369332"/>
          </a:xfrm>
          <a:prstGeom prst="rect">
            <a:avLst/>
          </a:prstGeom>
          <a:noFill/>
          <a:ln>
            <a:solidFill>
              <a:schemeClr val="bg1"/>
            </a:solidFill>
          </a:ln>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Amazon Alexa</a:t>
            </a:r>
          </a:p>
        </p:txBody>
      </p:sp>
      <p:sp>
        <p:nvSpPr>
          <p:cNvPr id="101" name="TextBox 100">
            <a:extLst>
              <a:ext uri="{FF2B5EF4-FFF2-40B4-BE49-F238E27FC236}">
                <a16:creationId xmlns:a16="http://schemas.microsoft.com/office/drawing/2014/main" id="{FDA06C86-B8B9-4E53-A55F-B3AB8830E18D}"/>
              </a:ext>
            </a:extLst>
          </p:cNvPr>
          <p:cNvSpPr txBox="1"/>
          <p:nvPr/>
        </p:nvSpPr>
        <p:spPr>
          <a:xfrm>
            <a:off x="8381330" y="5474240"/>
            <a:ext cx="2491260" cy="369332"/>
          </a:xfrm>
          <a:prstGeom prst="rect">
            <a:avLst/>
          </a:prstGeom>
          <a:noFill/>
          <a:ln>
            <a:solidFill>
              <a:schemeClr val="bg1"/>
            </a:solidFill>
          </a:ln>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And the list goes on..</a:t>
            </a:r>
          </a:p>
        </p:txBody>
      </p:sp>
      <p:sp>
        <p:nvSpPr>
          <p:cNvPr id="102" name="TextBox 101">
            <a:extLst>
              <a:ext uri="{FF2B5EF4-FFF2-40B4-BE49-F238E27FC236}">
                <a16:creationId xmlns:a16="http://schemas.microsoft.com/office/drawing/2014/main" id="{492D39A7-5D91-4CB3-9414-1FE5DB739AF1}"/>
              </a:ext>
            </a:extLst>
          </p:cNvPr>
          <p:cNvSpPr txBox="1"/>
          <p:nvPr/>
        </p:nvSpPr>
        <p:spPr>
          <a:xfrm>
            <a:off x="3034664" y="5474240"/>
            <a:ext cx="1900964" cy="369332"/>
          </a:xfrm>
          <a:prstGeom prst="rect">
            <a:avLst/>
          </a:prstGeom>
          <a:noFill/>
          <a:ln>
            <a:solidFill>
              <a:schemeClr val="bg1"/>
            </a:solidFill>
          </a:ln>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Tesla AI</a:t>
            </a:r>
          </a:p>
        </p:txBody>
      </p:sp>
    </p:spTree>
    <p:extLst>
      <p:ext uri="{BB962C8B-B14F-4D97-AF65-F5344CB8AC3E}">
        <p14:creationId xmlns:p14="http://schemas.microsoft.com/office/powerpoint/2010/main" val="189445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91">
                                            <p:txEl>
                                              <p:pRg st="0" end="0"/>
                                            </p:txEl>
                                          </p:spTgt>
                                        </p:tgtEl>
                                        <p:attrNameLst>
                                          <p:attrName>style.color</p:attrName>
                                        </p:attrNameLst>
                                      </p:cBhvr>
                                      <p:to>
                                        <a:schemeClr val="accent2"/>
                                      </p:to>
                                    </p:animClr>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0-#ppt_w/2"/>
                                          </p:val>
                                        </p:tav>
                                        <p:tav tm="100000">
                                          <p:val>
                                            <p:strVal val="#ppt_x"/>
                                          </p:val>
                                        </p:tav>
                                      </p:tavLst>
                                    </p:anim>
                                    <p:anim calcmode="lin" valueType="num">
                                      <p:cBhvr additive="base">
                                        <p:cTn id="12" dur="500" fill="hold"/>
                                        <p:tgtEl>
                                          <p:spTgt spid="93"/>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92"/>
                                        </p:tgtEl>
                                        <p:attrNameLst>
                                          <p:attrName>style.visibility</p:attrName>
                                        </p:attrNameLst>
                                      </p:cBhvr>
                                      <p:to>
                                        <p:strVal val="visible"/>
                                      </p:to>
                                    </p:set>
                                    <p:anim calcmode="lin" valueType="num">
                                      <p:cBhvr additive="base">
                                        <p:cTn id="15" dur="500" fill="hold"/>
                                        <p:tgtEl>
                                          <p:spTgt spid="92"/>
                                        </p:tgtEl>
                                        <p:attrNameLst>
                                          <p:attrName>ppt_x</p:attrName>
                                        </p:attrNameLst>
                                      </p:cBhvr>
                                      <p:tavLst>
                                        <p:tav tm="0">
                                          <p:val>
                                            <p:strVal val="0-#ppt_w/2"/>
                                          </p:val>
                                        </p:tav>
                                        <p:tav tm="100000">
                                          <p:val>
                                            <p:strVal val="#ppt_x"/>
                                          </p:val>
                                        </p:tav>
                                      </p:tavLst>
                                    </p:anim>
                                    <p:anim calcmode="lin" valueType="num">
                                      <p:cBhvr additive="base">
                                        <p:cTn id="16" dur="500" fill="hold"/>
                                        <p:tgtEl>
                                          <p:spTgt spid="92"/>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4"/>
                                        </p:tgtEl>
                                        <p:attrNameLst>
                                          <p:attrName>style.visibility</p:attrName>
                                        </p:attrNameLst>
                                      </p:cBhvr>
                                      <p:to>
                                        <p:strVal val="visible"/>
                                      </p:to>
                                    </p:set>
                                    <p:anim calcmode="lin" valueType="num">
                                      <p:cBhvr additive="base">
                                        <p:cTn id="21" dur="500" fill="hold"/>
                                        <p:tgtEl>
                                          <p:spTgt spid="94"/>
                                        </p:tgtEl>
                                        <p:attrNameLst>
                                          <p:attrName>ppt_x</p:attrName>
                                        </p:attrNameLst>
                                      </p:cBhvr>
                                      <p:tavLst>
                                        <p:tav tm="0">
                                          <p:val>
                                            <p:strVal val="#ppt_x"/>
                                          </p:val>
                                        </p:tav>
                                        <p:tav tm="100000">
                                          <p:val>
                                            <p:strVal val="#ppt_x"/>
                                          </p:val>
                                        </p:tav>
                                      </p:tavLst>
                                    </p:anim>
                                    <p:anim calcmode="lin" valueType="num">
                                      <p:cBhvr additive="base">
                                        <p:cTn id="22" dur="500" fill="hold"/>
                                        <p:tgtEl>
                                          <p:spTgt spid="94"/>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5"/>
                                        </p:tgtEl>
                                        <p:attrNameLst>
                                          <p:attrName>style.visibility</p:attrName>
                                        </p:attrNameLst>
                                      </p:cBhvr>
                                      <p:to>
                                        <p:strVal val="visible"/>
                                      </p:to>
                                    </p:set>
                                    <p:anim calcmode="lin" valueType="num">
                                      <p:cBhvr additive="base">
                                        <p:cTn id="25" dur="500" fill="hold"/>
                                        <p:tgtEl>
                                          <p:spTgt spid="95"/>
                                        </p:tgtEl>
                                        <p:attrNameLst>
                                          <p:attrName>ppt_x</p:attrName>
                                        </p:attrNameLst>
                                      </p:cBhvr>
                                      <p:tavLst>
                                        <p:tav tm="0">
                                          <p:val>
                                            <p:strVal val="#ppt_x"/>
                                          </p:val>
                                        </p:tav>
                                        <p:tav tm="100000">
                                          <p:val>
                                            <p:strVal val="#ppt_x"/>
                                          </p:val>
                                        </p:tav>
                                      </p:tavLst>
                                    </p:anim>
                                    <p:anim calcmode="lin" valueType="num">
                                      <p:cBhvr additive="base">
                                        <p:cTn id="26"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96"/>
                                        </p:tgtEl>
                                        <p:attrNameLst>
                                          <p:attrName>style.visibility</p:attrName>
                                        </p:attrNameLst>
                                      </p:cBhvr>
                                      <p:to>
                                        <p:strVal val="visible"/>
                                      </p:to>
                                    </p:set>
                                    <p:anim calcmode="lin" valueType="num">
                                      <p:cBhvr additive="base">
                                        <p:cTn id="31" dur="500" fill="hold"/>
                                        <p:tgtEl>
                                          <p:spTgt spid="96"/>
                                        </p:tgtEl>
                                        <p:attrNameLst>
                                          <p:attrName>ppt_x</p:attrName>
                                        </p:attrNameLst>
                                      </p:cBhvr>
                                      <p:tavLst>
                                        <p:tav tm="0">
                                          <p:val>
                                            <p:strVal val="1+#ppt_w/2"/>
                                          </p:val>
                                        </p:tav>
                                        <p:tav tm="100000">
                                          <p:val>
                                            <p:strVal val="#ppt_x"/>
                                          </p:val>
                                        </p:tav>
                                      </p:tavLst>
                                    </p:anim>
                                    <p:anim calcmode="lin" valueType="num">
                                      <p:cBhvr additive="base">
                                        <p:cTn id="32" dur="500" fill="hold"/>
                                        <p:tgtEl>
                                          <p:spTgt spid="96"/>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97"/>
                                        </p:tgtEl>
                                        <p:attrNameLst>
                                          <p:attrName>style.visibility</p:attrName>
                                        </p:attrNameLst>
                                      </p:cBhvr>
                                      <p:to>
                                        <p:strVal val="visible"/>
                                      </p:to>
                                    </p:set>
                                    <p:anim calcmode="lin" valueType="num">
                                      <p:cBhvr additive="base">
                                        <p:cTn id="35" dur="500" fill="hold"/>
                                        <p:tgtEl>
                                          <p:spTgt spid="97"/>
                                        </p:tgtEl>
                                        <p:attrNameLst>
                                          <p:attrName>ppt_x</p:attrName>
                                        </p:attrNameLst>
                                      </p:cBhvr>
                                      <p:tavLst>
                                        <p:tav tm="0">
                                          <p:val>
                                            <p:strVal val="1+#ppt_w/2"/>
                                          </p:val>
                                        </p:tav>
                                        <p:tav tm="100000">
                                          <p:val>
                                            <p:strVal val="#ppt_x"/>
                                          </p:val>
                                        </p:tav>
                                      </p:tavLst>
                                    </p:anim>
                                    <p:anim calcmode="lin" valueType="num">
                                      <p:cBhvr additive="base">
                                        <p:cTn id="36" dur="500" fill="hold"/>
                                        <p:tgtEl>
                                          <p:spTgt spid="97"/>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98"/>
                                        </p:tgtEl>
                                        <p:attrNameLst>
                                          <p:attrName>style.visibility</p:attrName>
                                        </p:attrNameLst>
                                      </p:cBhvr>
                                      <p:to>
                                        <p:strVal val="visible"/>
                                      </p:to>
                                    </p:set>
                                    <p:anim calcmode="lin" valueType="num">
                                      <p:cBhvr additive="base">
                                        <p:cTn id="41" dur="500" fill="hold"/>
                                        <p:tgtEl>
                                          <p:spTgt spid="98"/>
                                        </p:tgtEl>
                                        <p:attrNameLst>
                                          <p:attrName>ppt_x</p:attrName>
                                        </p:attrNameLst>
                                      </p:cBhvr>
                                      <p:tavLst>
                                        <p:tav tm="0">
                                          <p:val>
                                            <p:strVal val="1+#ppt_w/2"/>
                                          </p:val>
                                        </p:tav>
                                        <p:tav tm="100000">
                                          <p:val>
                                            <p:strVal val="#ppt_x"/>
                                          </p:val>
                                        </p:tav>
                                      </p:tavLst>
                                    </p:anim>
                                    <p:anim calcmode="lin" valueType="num">
                                      <p:cBhvr additive="base">
                                        <p:cTn id="42" dur="500" fill="hold"/>
                                        <p:tgtEl>
                                          <p:spTgt spid="98"/>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99"/>
                                        </p:tgtEl>
                                        <p:attrNameLst>
                                          <p:attrName>style.visibility</p:attrName>
                                        </p:attrNameLst>
                                      </p:cBhvr>
                                      <p:to>
                                        <p:strVal val="visible"/>
                                      </p:to>
                                    </p:set>
                                    <p:anim calcmode="lin" valueType="num">
                                      <p:cBhvr additive="base">
                                        <p:cTn id="45" dur="500" fill="hold"/>
                                        <p:tgtEl>
                                          <p:spTgt spid="99"/>
                                        </p:tgtEl>
                                        <p:attrNameLst>
                                          <p:attrName>ppt_x</p:attrName>
                                        </p:attrNameLst>
                                      </p:cBhvr>
                                      <p:tavLst>
                                        <p:tav tm="0">
                                          <p:val>
                                            <p:strVal val="1+#ppt_w/2"/>
                                          </p:val>
                                        </p:tav>
                                        <p:tav tm="100000">
                                          <p:val>
                                            <p:strVal val="#ppt_x"/>
                                          </p:val>
                                        </p:tav>
                                      </p:tavLst>
                                    </p:anim>
                                    <p:anim calcmode="lin" valueType="num">
                                      <p:cBhvr additive="base">
                                        <p:cTn id="46" dur="500" fill="hold"/>
                                        <p:tgtEl>
                                          <p:spTgt spid="99"/>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100"/>
                                        </p:tgtEl>
                                        <p:attrNameLst>
                                          <p:attrName>style.visibility</p:attrName>
                                        </p:attrNameLst>
                                      </p:cBhvr>
                                      <p:to>
                                        <p:strVal val="visible"/>
                                      </p:to>
                                    </p:set>
                                    <p:anim calcmode="lin" valueType="num">
                                      <p:cBhvr additive="base">
                                        <p:cTn id="49" dur="500" fill="hold"/>
                                        <p:tgtEl>
                                          <p:spTgt spid="100"/>
                                        </p:tgtEl>
                                        <p:attrNameLst>
                                          <p:attrName>ppt_x</p:attrName>
                                        </p:attrNameLst>
                                      </p:cBhvr>
                                      <p:tavLst>
                                        <p:tav tm="0">
                                          <p:val>
                                            <p:strVal val="1+#ppt_w/2"/>
                                          </p:val>
                                        </p:tav>
                                        <p:tav tm="100000">
                                          <p:val>
                                            <p:strVal val="#ppt_x"/>
                                          </p:val>
                                        </p:tav>
                                      </p:tavLst>
                                    </p:anim>
                                    <p:anim calcmode="lin" valueType="num">
                                      <p:cBhvr additive="base">
                                        <p:cTn id="50" dur="500" fill="hold"/>
                                        <p:tgtEl>
                                          <p:spTgt spid="100"/>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101"/>
                                        </p:tgtEl>
                                        <p:attrNameLst>
                                          <p:attrName>style.visibility</p:attrName>
                                        </p:attrNameLst>
                                      </p:cBhvr>
                                      <p:to>
                                        <p:strVal val="visible"/>
                                      </p:to>
                                    </p:set>
                                    <p:anim calcmode="lin" valueType="num">
                                      <p:cBhvr additive="base">
                                        <p:cTn id="53" dur="500" fill="hold"/>
                                        <p:tgtEl>
                                          <p:spTgt spid="101"/>
                                        </p:tgtEl>
                                        <p:attrNameLst>
                                          <p:attrName>ppt_x</p:attrName>
                                        </p:attrNameLst>
                                      </p:cBhvr>
                                      <p:tavLst>
                                        <p:tav tm="0">
                                          <p:val>
                                            <p:strVal val="1+#ppt_w/2"/>
                                          </p:val>
                                        </p:tav>
                                        <p:tav tm="100000">
                                          <p:val>
                                            <p:strVal val="#ppt_x"/>
                                          </p:val>
                                        </p:tav>
                                      </p:tavLst>
                                    </p:anim>
                                    <p:anim calcmode="lin" valueType="num">
                                      <p:cBhvr additive="base">
                                        <p:cTn id="54" dur="500" fill="hold"/>
                                        <p:tgtEl>
                                          <p:spTgt spid="101"/>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childTnLst>
                                    <p:set>
                                      <p:cBhvr>
                                        <p:cTn id="56" dur="1" fill="hold">
                                          <p:stCondLst>
                                            <p:cond delay="0"/>
                                          </p:stCondLst>
                                        </p:cTn>
                                        <p:tgtEl>
                                          <p:spTgt spid="102"/>
                                        </p:tgtEl>
                                        <p:attrNameLst>
                                          <p:attrName>style.visibility</p:attrName>
                                        </p:attrNameLst>
                                      </p:cBhvr>
                                      <p:to>
                                        <p:strVal val="visible"/>
                                      </p:to>
                                    </p:set>
                                    <p:anim calcmode="lin" valueType="num">
                                      <p:cBhvr additive="base">
                                        <p:cTn id="57" dur="500" fill="hold"/>
                                        <p:tgtEl>
                                          <p:spTgt spid="102"/>
                                        </p:tgtEl>
                                        <p:attrNameLst>
                                          <p:attrName>ppt_x</p:attrName>
                                        </p:attrNameLst>
                                      </p:cBhvr>
                                      <p:tavLst>
                                        <p:tav tm="0">
                                          <p:val>
                                            <p:strVal val="1+#ppt_w/2"/>
                                          </p:val>
                                        </p:tav>
                                        <p:tav tm="100000">
                                          <p:val>
                                            <p:strVal val="#ppt_x"/>
                                          </p:val>
                                        </p:tav>
                                      </p:tavLst>
                                    </p:anim>
                                    <p:anim calcmode="lin" valueType="num">
                                      <p:cBhvr additive="base">
                                        <p:cTn id="58" dur="500" fill="hold"/>
                                        <p:tgtEl>
                                          <p:spTgt spid="10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6" grpId="0" animBg="1"/>
      <p:bldP spid="98" grpId="0" animBg="1"/>
      <p:bldP spid="99" grpId="0" animBg="1"/>
      <p:bldP spid="100" grpId="0" animBg="1"/>
      <p:bldP spid="101" grpId="0" animBg="1"/>
      <p:bldP spid="10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77F14CAA-3C99-42B8-A1F1-0FAE038F74C5}"/>
              </a:ext>
            </a:extLst>
          </p:cNvPr>
          <p:cNvCxnSpPr/>
          <p:nvPr/>
        </p:nvCxnSpPr>
        <p:spPr>
          <a:xfrm>
            <a:off x="818865" y="1336939"/>
            <a:ext cx="10645254"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1092C86-E122-4EA4-9635-99C11E6F393B}"/>
              </a:ext>
            </a:extLst>
          </p:cNvPr>
          <p:cNvSpPr txBox="1"/>
          <p:nvPr/>
        </p:nvSpPr>
        <p:spPr>
          <a:xfrm>
            <a:off x="818865" y="776057"/>
            <a:ext cx="10645254" cy="523220"/>
          </a:xfrm>
          <a:prstGeom prst="rect">
            <a:avLst/>
          </a:prstGeom>
          <a:noFill/>
        </p:spPr>
        <p:txBody>
          <a:bodyPr wrap="square" rtlCol="0">
            <a:spAutoFit/>
          </a:bodyPr>
          <a:lstStyle/>
          <a:p>
            <a:r>
              <a:rPr lang="en-US" sz="2800" b="1" dirty="0">
                <a:latin typeface="Graphik (Headings)"/>
              </a:rPr>
              <a:t>ROBOTICS</a:t>
            </a:r>
          </a:p>
        </p:txBody>
      </p:sp>
      <p:sp>
        <p:nvSpPr>
          <p:cNvPr id="43" name="Content Placeholder 4">
            <a:extLst>
              <a:ext uri="{FF2B5EF4-FFF2-40B4-BE49-F238E27FC236}">
                <a16:creationId xmlns:a16="http://schemas.microsoft.com/office/drawing/2014/main" id="{FAC3F439-6DC7-464D-965D-50717498E970}"/>
              </a:ext>
            </a:extLst>
          </p:cNvPr>
          <p:cNvSpPr txBox="1">
            <a:spLocks/>
          </p:cNvSpPr>
          <p:nvPr/>
        </p:nvSpPr>
        <p:spPr>
          <a:xfrm>
            <a:off x="996973" y="1523873"/>
            <a:ext cx="7696651" cy="700712"/>
          </a:xfrm>
          <a:prstGeom prst="rect">
            <a:avLst/>
          </a:prstGeom>
          <a:effectLst/>
          <a:sp3d/>
        </p:spPr>
        <p:txBody>
          <a:bodyPr vert="horz" lIns="0" tIns="4572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b="1" dirty="0">
                <a:solidFill>
                  <a:prstClr val="black"/>
                </a:solidFill>
                <a:latin typeface="Arial"/>
              </a:rPr>
              <a:t>Robotics come in different forms – they can be software and/or hardware (physical) based. </a:t>
            </a:r>
            <a:r>
              <a:rPr lang="en-US" sz="1800" dirty="0">
                <a:solidFill>
                  <a:prstClr val="black"/>
                </a:solidFill>
                <a:latin typeface="Arial"/>
              </a:rPr>
              <a:t>AI is providing disrupting forces:</a:t>
            </a:r>
            <a:endParaRPr lang="en-US" sz="1800" dirty="0">
              <a:solidFill>
                <a:srgbClr val="666666"/>
              </a:solidFill>
              <a:latin typeface="Arial"/>
            </a:endParaRPr>
          </a:p>
          <a:p>
            <a:pPr marL="0" indent="0">
              <a:buFont typeface="Arial" pitchFamily="34" charset="0"/>
              <a:buNone/>
            </a:pPr>
            <a:endParaRPr lang="en-US" sz="1800" b="1" dirty="0">
              <a:solidFill>
                <a:srgbClr val="666666"/>
              </a:solidFill>
              <a:latin typeface="Arial"/>
            </a:endParaRPr>
          </a:p>
          <a:p>
            <a:pPr marL="0" indent="0">
              <a:buFont typeface="Arial" pitchFamily="34" charset="0"/>
              <a:buNone/>
            </a:pPr>
            <a:endParaRPr lang="en-US" sz="1800" b="1" dirty="0">
              <a:solidFill>
                <a:srgbClr val="666666"/>
              </a:solidFill>
              <a:latin typeface="Arial"/>
            </a:endParaRPr>
          </a:p>
          <a:p>
            <a:pPr marL="0" indent="0">
              <a:buFont typeface="Arial" pitchFamily="34" charset="0"/>
              <a:buNone/>
            </a:pPr>
            <a:endParaRPr lang="en-US" sz="1800" b="1" dirty="0">
              <a:solidFill>
                <a:srgbClr val="666666"/>
              </a:solidFill>
              <a:latin typeface="Arial"/>
            </a:endParaRPr>
          </a:p>
          <a:p>
            <a:pPr marL="0" indent="0">
              <a:buFont typeface="Arial" pitchFamily="34" charset="0"/>
              <a:buNone/>
            </a:pPr>
            <a:endParaRPr lang="en-US" sz="1800" b="1" dirty="0">
              <a:solidFill>
                <a:srgbClr val="666666"/>
              </a:solidFill>
              <a:latin typeface="Arial"/>
            </a:endParaRPr>
          </a:p>
          <a:p>
            <a:pPr marL="0" indent="0">
              <a:buFont typeface="Arial" pitchFamily="34" charset="0"/>
              <a:buNone/>
            </a:pPr>
            <a:endParaRPr lang="en-US" sz="1800" b="1" dirty="0">
              <a:solidFill>
                <a:srgbClr val="666666"/>
              </a:solidFill>
              <a:latin typeface="Arial"/>
            </a:endParaRPr>
          </a:p>
          <a:p>
            <a:pPr marL="0" indent="0">
              <a:buFont typeface="Arial" pitchFamily="34" charset="0"/>
              <a:buNone/>
            </a:pPr>
            <a:endParaRPr lang="en-US" sz="1800" b="1" dirty="0">
              <a:solidFill>
                <a:srgbClr val="666666"/>
              </a:solidFill>
              <a:latin typeface="Arial"/>
            </a:endParaRPr>
          </a:p>
        </p:txBody>
      </p:sp>
      <p:sp>
        <p:nvSpPr>
          <p:cNvPr id="44" name="Content Placeholder 4">
            <a:extLst>
              <a:ext uri="{FF2B5EF4-FFF2-40B4-BE49-F238E27FC236}">
                <a16:creationId xmlns:a16="http://schemas.microsoft.com/office/drawing/2014/main" id="{5064E1DE-4754-464C-83B3-BC0B945B28FD}"/>
              </a:ext>
            </a:extLst>
          </p:cNvPr>
          <p:cNvSpPr txBox="1">
            <a:spLocks/>
          </p:cNvSpPr>
          <p:nvPr/>
        </p:nvSpPr>
        <p:spPr>
          <a:xfrm>
            <a:off x="996973" y="2922087"/>
            <a:ext cx="7355961" cy="3545866"/>
          </a:xfrm>
          <a:prstGeom prst="rect">
            <a:avLst/>
          </a:prstGeom>
          <a:effectLst/>
          <a:sp3d/>
        </p:spPr>
        <p:txBody>
          <a:bodyPr vert="horz" lIns="0" tIns="4572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b="1" dirty="0">
                <a:solidFill>
                  <a:prstClr val="black"/>
                </a:solidFill>
                <a:latin typeface="Arial"/>
              </a:rPr>
              <a:t>Physical Robotics </a:t>
            </a:r>
            <a:r>
              <a:rPr lang="en-US" dirty="0">
                <a:solidFill>
                  <a:prstClr val="black"/>
                </a:solidFill>
                <a:latin typeface="Arial"/>
              </a:rPr>
              <a:t>can be viewed as humanoids, drones, manufacturing arms – anything physical beyond the PC. AI plays a significant role in enhancing the operating features, such as navigation and Deep Learning for vision and control</a:t>
            </a:r>
          </a:p>
          <a:p>
            <a:pPr marL="0" indent="0">
              <a:buFont typeface="Arial" pitchFamily="34" charset="0"/>
              <a:buNone/>
              <a:defRPr/>
            </a:pPr>
            <a:endParaRPr lang="en-US" sz="500" dirty="0">
              <a:solidFill>
                <a:prstClr val="black"/>
              </a:solidFill>
              <a:latin typeface="Arial"/>
            </a:endParaRPr>
          </a:p>
          <a:p>
            <a:pPr>
              <a:defRPr/>
            </a:pPr>
            <a:r>
              <a:rPr lang="en-US" dirty="0">
                <a:solidFill>
                  <a:prstClr val="black"/>
                </a:solidFill>
                <a:latin typeface="Arial"/>
              </a:rPr>
              <a:t>Accenture </a:t>
            </a:r>
            <a:r>
              <a:rPr lang="en-US" b="1" dirty="0">
                <a:solidFill>
                  <a:prstClr val="black"/>
                </a:solidFill>
                <a:latin typeface="Arial"/>
              </a:rPr>
              <a:t>Cognitive Robotics </a:t>
            </a:r>
            <a:r>
              <a:rPr lang="en-US" dirty="0">
                <a:solidFill>
                  <a:prstClr val="black"/>
                </a:solidFill>
                <a:latin typeface="Arial"/>
              </a:rPr>
              <a:t>solution uses computer vision to automate capture or execution of repetitive and manually intensive knowledge work activities </a:t>
            </a:r>
            <a:r>
              <a:rPr lang="en-US" b="1" dirty="0">
                <a:solidFill>
                  <a:prstClr val="black"/>
                </a:solidFill>
                <a:latin typeface="Arial"/>
              </a:rPr>
              <a:t>on PCs</a:t>
            </a:r>
          </a:p>
          <a:p>
            <a:pPr marL="0" indent="0">
              <a:buFont typeface="Arial" pitchFamily="34" charset="0"/>
              <a:buNone/>
              <a:defRPr/>
            </a:pPr>
            <a:endParaRPr lang="en-US" sz="500" b="1" dirty="0">
              <a:solidFill>
                <a:prstClr val="black"/>
              </a:solidFill>
              <a:latin typeface="Arial"/>
            </a:endParaRPr>
          </a:p>
          <a:p>
            <a:pPr>
              <a:defRPr/>
            </a:pPr>
            <a:r>
              <a:rPr lang="en-US" b="1" dirty="0">
                <a:solidFill>
                  <a:prstClr val="black"/>
                </a:solidFill>
                <a:latin typeface="Arial"/>
              </a:rPr>
              <a:t>RPA</a:t>
            </a:r>
            <a:r>
              <a:rPr lang="en-US" dirty="0">
                <a:solidFill>
                  <a:prstClr val="black"/>
                </a:solidFill>
                <a:latin typeface="Arial"/>
              </a:rPr>
              <a:t> (Robotic Process Automation) is a term for an application that replaces human actions in a system i.e. SAP data entry  </a:t>
            </a:r>
          </a:p>
          <a:p>
            <a:pPr marL="0" indent="0">
              <a:buFont typeface="Arial" pitchFamily="34" charset="0"/>
              <a:buNone/>
              <a:defRPr/>
            </a:pPr>
            <a:endParaRPr lang="en-US" dirty="0">
              <a:solidFill>
                <a:prstClr val="black"/>
              </a:solidFill>
              <a:latin typeface="Arial"/>
            </a:endParaRPr>
          </a:p>
          <a:p>
            <a:pPr marL="0" indent="0">
              <a:buFont typeface="Arial" pitchFamily="34" charset="0"/>
              <a:buNone/>
              <a:defRPr/>
            </a:pPr>
            <a:endParaRPr lang="en-US" b="1" dirty="0">
              <a:solidFill>
                <a:prstClr val="black"/>
              </a:solidFill>
              <a:latin typeface="Arial"/>
            </a:endParaRPr>
          </a:p>
          <a:p>
            <a:pPr marL="0" indent="0">
              <a:buFont typeface="Arial" pitchFamily="34" charset="0"/>
              <a:buNone/>
              <a:defRPr/>
            </a:pPr>
            <a:endParaRPr lang="en-US" b="1" dirty="0">
              <a:solidFill>
                <a:prstClr val="black"/>
              </a:solidFill>
              <a:latin typeface="Arial"/>
            </a:endParaRPr>
          </a:p>
          <a:p>
            <a:pPr marL="0" indent="0">
              <a:buFont typeface="Arial" pitchFamily="34" charset="0"/>
              <a:buNone/>
              <a:defRPr/>
            </a:pPr>
            <a:endParaRPr lang="en-US" b="1" dirty="0">
              <a:solidFill>
                <a:prstClr val="black"/>
              </a:solidFill>
              <a:latin typeface="Arial"/>
            </a:endParaRPr>
          </a:p>
          <a:p>
            <a:pPr marL="0" indent="0">
              <a:buFont typeface="Arial" pitchFamily="34" charset="0"/>
              <a:buNone/>
              <a:defRPr/>
            </a:pPr>
            <a:endParaRPr lang="en-US" b="1" dirty="0">
              <a:solidFill>
                <a:prstClr val="black"/>
              </a:solidFill>
              <a:latin typeface="Arial"/>
            </a:endParaRPr>
          </a:p>
        </p:txBody>
      </p:sp>
      <p:pic>
        <p:nvPicPr>
          <p:cNvPr id="45" name="Picture 44">
            <a:extLst>
              <a:ext uri="{FF2B5EF4-FFF2-40B4-BE49-F238E27FC236}">
                <a16:creationId xmlns:a16="http://schemas.microsoft.com/office/drawing/2014/main" id="{898295B0-651D-46CB-9728-8924521A454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799379" y="1859730"/>
            <a:ext cx="2218267" cy="1776412"/>
          </a:xfrm>
          <a:prstGeom prst="rect">
            <a:avLst/>
          </a:prstGeom>
        </p:spPr>
      </p:pic>
      <p:pic>
        <p:nvPicPr>
          <p:cNvPr id="46" name="Picture 45">
            <a:extLst>
              <a:ext uri="{FF2B5EF4-FFF2-40B4-BE49-F238E27FC236}">
                <a16:creationId xmlns:a16="http://schemas.microsoft.com/office/drawing/2014/main" id="{AF6BAF4B-91FB-4C1F-8854-CA07B7BD6C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9379" y="3809672"/>
            <a:ext cx="2235200" cy="2235200"/>
          </a:xfrm>
          <a:prstGeom prst="rect">
            <a:avLst/>
          </a:prstGeom>
        </p:spPr>
      </p:pic>
      <p:sp>
        <p:nvSpPr>
          <p:cNvPr id="2" name="Rectangle 1">
            <a:extLst>
              <a:ext uri="{FF2B5EF4-FFF2-40B4-BE49-F238E27FC236}">
                <a16:creationId xmlns:a16="http://schemas.microsoft.com/office/drawing/2014/main" id="{094B19D4-5974-44D1-A718-590342827C55}"/>
              </a:ext>
            </a:extLst>
          </p:cNvPr>
          <p:cNvSpPr/>
          <p:nvPr/>
        </p:nvSpPr>
        <p:spPr>
          <a:xfrm>
            <a:off x="1430147" y="2388640"/>
            <a:ext cx="5837880" cy="369332"/>
          </a:xfrm>
          <a:prstGeom prst="rect">
            <a:avLst/>
          </a:prstGeom>
        </p:spPr>
        <p:txBody>
          <a:bodyPr wrap="none">
            <a:spAutoFit/>
          </a:bodyPr>
          <a:lstStyle/>
          <a:p>
            <a:pPr marL="361950" lvl="2" indent="0">
              <a:buFont typeface="Arial" pitchFamily="34" charset="0"/>
              <a:buNone/>
            </a:pPr>
            <a:r>
              <a:rPr lang="en-US" b="1" dirty="0">
                <a:solidFill>
                  <a:srgbClr val="00B0F0"/>
                </a:solidFill>
                <a:latin typeface="Arial"/>
              </a:rPr>
              <a:t>Sense  |  Think  |  Act  |  Collaborate / Cooperate </a:t>
            </a:r>
            <a:endParaRPr lang="en-US" sz="2000" b="1" dirty="0">
              <a:solidFill>
                <a:srgbClr val="00B0F0"/>
              </a:solidFill>
              <a:latin typeface="Arial"/>
            </a:endParaRPr>
          </a:p>
        </p:txBody>
      </p:sp>
    </p:spTree>
    <p:extLst>
      <p:ext uri="{BB962C8B-B14F-4D97-AF65-F5344CB8AC3E}">
        <p14:creationId xmlns:p14="http://schemas.microsoft.com/office/powerpoint/2010/main" val="201676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17F0F1-1F1D-436D-871E-008F220BB663}"/>
              </a:ext>
            </a:extLst>
          </p:cNvPr>
          <p:cNvPicPr>
            <a:picLocks noChangeAspect="1"/>
          </p:cNvPicPr>
          <p:nvPr/>
        </p:nvPicPr>
        <p:blipFill rotWithShape="1">
          <a:blip r:embed="rId2">
            <a:extLst>
              <a:ext uri="{28A0092B-C50C-407E-A947-70E740481C1C}">
                <a14:useLocalDpi xmlns:a14="http://schemas.microsoft.com/office/drawing/2010/main" val="0"/>
              </a:ext>
            </a:extLst>
          </a:blip>
          <a:srcRect b="16045"/>
          <a:stretch/>
        </p:blipFill>
        <p:spPr>
          <a:xfrm>
            <a:off x="0" y="0"/>
            <a:ext cx="12192000" cy="6858000"/>
          </a:xfrm>
          <a:prstGeom prst="rect">
            <a:avLst/>
          </a:prstGeom>
        </p:spPr>
      </p:pic>
      <p:sp>
        <p:nvSpPr>
          <p:cNvPr id="8" name="TextBox 7">
            <a:extLst>
              <a:ext uri="{FF2B5EF4-FFF2-40B4-BE49-F238E27FC236}">
                <a16:creationId xmlns:a16="http://schemas.microsoft.com/office/drawing/2014/main" id="{25CB335E-6E06-46B6-81AC-F2917EB9CBA5}"/>
              </a:ext>
            </a:extLst>
          </p:cNvPr>
          <p:cNvSpPr txBox="1"/>
          <p:nvPr/>
        </p:nvSpPr>
        <p:spPr>
          <a:xfrm>
            <a:off x="705853" y="320843"/>
            <a:ext cx="6063916" cy="707886"/>
          </a:xfrm>
          <a:prstGeom prst="rect">
            <a:avLst/>
          </a:prstGeom>
          <a:noFill/>
          <a:ln>
            <a:noFill/>
          </a:ln>
        </p:spPr>
        <p:txBody>
          <a:bodyPr wrap="square" rtlCol="0">
            <a:spAutoFit/>
          </a:bodyPr>
          <a:lstStyle/>
          <a:p>
            <a:r>
              <a:rPr lang="en-US" sz="4000" b="1" dirty="0">
                <a:solidFill>
                  <a:schemeClr val="bg1"/>
                </a:solidFill>
                <a:latin typeface="Graphik Black" panose="020B0A03030202060203" pitchFamily="34" charset="0"/>
              </a:rPr>
              <a:t>IoT devices</a:t>
            </a:r>
          </a:p>
        </p:txBody>
      </p:sp>
      <p:cxnSp>
        <p:nvCxnSpPr>
          <p:cNvPr id="10" name="Straight Connector 9">
            <a:extLst>
              <a:ext uri="{FF2B5EF4-FFF2-40B4-BE49-F238E27FC236}">
                <a16:creationId xmlns:a16="http://schemas.microsoft.com/office/drawing/2014/main" id="{A66A47C0-1688-4AC2-A21F-329497EDD325}"/>
              </a:ext>
            </a:extLst>
          </p:cNvPr>
          <p:cNvCxnSpPr>
            <a:cxnSpLocks/>
          </p:cNvCxnSpPr>
          <p:nvPr/>
        </p:nvCxnSpPr>
        <p:spPr>
          <a:xfrm>
            <a:off x="577516" y="0"/>
            <a:ext cx="0" cy="47220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1736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up)">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77F14CAA-3C99-42B8-A1F1-0FAE038F74C5}"/>
              </a:ext>
            </a:extLst>
          </p:cNvPr>
          <p:cNvCxnSpPr/>
          <p:nvPr/>
        </p:nvCxnSpPr>
        <p:spPr>
          <a:xfrm>
            <a:off x="818865" y="1336939"/>
            <a:ext cx="10645254"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1092C86-E122-4EA4-9635-99C11E6F393B}"/>
              </a:ext>
            </a:extLst>
          </p:cNvPr>
          <p:cNvSpPr txBox="1"/>
          <p:nvPr/>
        </p:nvSpPr>
        <p:spPr>
          <a:xfrm>
            <a:off x="818865" y="776057"/>
            <a:ext cx="10645254" cy="523220"/>
          </a:xfrm>
          <a:prstGeom prst="rect">
            <a:avLst/>
          </a:prstGeom>
          <a:noFill/>
        </p:spPr>
        <p:txBody>
          <a:bodyPr wrap="square" rtlCol="0">
            <a:spAutoFit/>
          </a:bodyPr>
          <a:lstStyle/>
          <a:p>
            <a:r>
              <a:rPr lang="en-US" sz="2800" b="1" dirty="0">
                <a:latin typeface="Graphik (Headings)"/>
                <a:cs typeface="Arial" panose="020B0604020202020204" pitchFamily="34" charset="0"/>
              </a:rPr>
              <a:t>WHAT IS INTERNET OF THINGS?</a:t>
            </a:r>
          </a:p>
        </p:txBody>
      </p:sp>
      <p:pic>
        <p:nvPicPr>
          <p:cNvPr id="6" name="Picture 5">
            <a:extLst>
              <a:ext uri="{FF2B5EF4-FFF2-40B4-BE49-F238E27FC236}">
                <a16:creationId xmlns:a16="http://schemas.microsoft.com/office/drawing/2014/main" id="{408A2444-3A15-4A7B-9E7A-326087A69F14}"/>
              </a:ext>
            </a:extLst>
          </p:cNvPr>
          <p:cNvPicPr>
            <a:picLocks noChangeAspect="1"/>
          </p:cNvPicPr>
          <p:nvPr/>
        </p:nvPicPr>
        <p:blipFill>
          <a:blip r:embed="rId3"/>
          <a:stretch>
            <a:fillRect/>
          </a:stretch>
        </p:blipFill>
        <p:spPr>
          <a:xfrm>
            <a:off x="387096" y="1490472"/>
            <a:ext cx="11331402" cy="4828032"/>
          </a:xfrm>
          <a:prstGeom prst="rect">
            <a:avLst/>
          </a:prstGeom>
        </p:spPr>
      </p:pic>
      <p:sp>
        <p:nvSpPr>
          <p:cNvPr id="7" name="Rectangle 6">
            <a:extLst>
              <a:ext uri="{FF2B5EF4-FFF2-40B4-BE49-F238E27FC236}">
                <a16:creationId xmlns:a16="http://schemas.microsoft.com/office/drawing/2014/main" id="{C9069028-235C-4681-8921-68BEF47ECAE6}"/>
              </a:ext>
            </a:extLst>
          </p:cNvPr>
          <p:cNvSpPr/>
          <p:nvPr/>
        </p:nvSpPr>
        <p:spPr>
          <a:xfrm>
            <a:off x="536448" y="1703885"/>
            <a:ext cx="3145536" cy="3785652"/>
          </a:xfrm>
          <a:prstGeom prst="rect">
            <a:avLst/>
          </a:prstGeom>
        </p:spPr>
        <p:txBody>
          <a:bodyPr wrap="square">
            <a:spAutoFit/>
          </a:bodyPr>
          <a:lstStyle/>
          <a:p>
            <a:pPr algn="just"/>
            <a:r>
              <a:rPr lang="en-US" sz="2000" dirty="0"/>
              <a:t>The Internet of Things (IoT) is a system of interrelated computing devices, mechanical and digital machines, objects, animals or people that are provided with unique identifiers and the ability to transfer data over a network without requiring human-to-human or human-to-computer interaction.</a:t>
            </a:r>
          </a:p>
        </p:txBody>
      </p:sp>
    </p:spTree>
    <p:extLst>
      <p:ext uri="{BB962C8B-B14F-4D97-AF65-F5344CB8AC3E}">
        <p14:creationId xmlns:p14="http://schemas.microsoft.com/office/powerpoint/2010/main" val="4059714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77F14CAA-3C99-42B8-A1F1-0FAE038F74C5}"/>
              </a:ext>
            </a:extLst>
          </p:cNvPr>
          <p:cNvCxnSpPr/>
          <p:nvPr/>
        </p:nvCxnSpPr>
        <p:spPr>
          <a:xfrm>
            <a:off x="818865" y="1336939"/>
            <a:ext cx="10645254"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1092C86-E122-4EA4-9635-99C11E6F393B}"/>
              </a:ext>
            </a:extLst>
          </p:cNvPr>
          <p:cNvSpPr txBox="1"/>
          <p:nvPr/>
        </p:nvSpPr>
        <p:spPr>
          <a:xfrm>
            <a:off x="818865" y="776057"/>
            <a:ext cx="10645254" cy="523220"/>
          </a:xfrm>
          <a:prstGeom prst="rect">
            <a:avLst/>
          </a:prstGeom>
          <a:noFill/>
        </p:spPr>
        <p:txBody>
          <a:bodyPr wrap="square" rtlCol="0">
            <a:spAutoFit/>
          </a:bodyPr>
          <a:lstStyle/>
          <a:p>
            <a:r>
              <a:rPr lang="en-US" sz="2800" b="1" dirty="0">
                <a:latin typeface="Graphik (Headings)"/>
                <a:cs typeface="Arial" panose="020B0604020202020204" pitchFamily="34" charset="0"/>
              </a:rPr>
              <a:t>WHAT IS INTERNET OF THINGS?</a:t>
            </a:r>
          </a:p>
        </p:txBody>
      </p:sp>
      <p:pic>
        <p:nvPicPr>
          <p:cNvPr id="8" name="Picture 7">
            <a:extLst>
              <a:ext uri="{FF2B5EF4-FFF2-40B4-BE49-F238E27FC236}">
                <a16:creationId xmlns:a16="http://schemas.microsoft.com/office/drawing/2014/main" id="{021D538A-6EC5-4DD7-866A-DD8F41FF1EBE}"/>
              </a:ext>
            </a:extLst>
          </p:cNvPr>
          <p:cNvPicPr>
            <a:picLocks noChangeAspect="1"/>
          </p:cNvPicPr>
          <p:nvPr/>
        </p:nvPicPr>
        <p:blipFill>
          <a:blip r:embed="rId3"/>
          <a:stretch>
            <a:fillRect/>
          </a:stretch>
        </p:blipFill>
        <p:spPr>
          <a:xfrm>
            <a:off x="463296" y="1490953"/>
            <a:ext cx="4758554" cy="2394241"/>
          </a:xfrm>
          <a:prstGeom prst="rect">
            <a:avLst/>
          </a:prstGeom>
        </p:spPr>
      </p:pic>
      <p:pic>
        <p:nvPicPr>
          <p:cNvPr id="9" name="Picture 8">
            <a:extLst>
              <a:ext uri="{FF2B5EF4-FFF2-40B4-BE49-F238E27FC236}">
                <a16:creationId xmlns:a16="http://schemas.microsoft.com/office/drawing/2014/main" id="{47059F54-13C3-4A6C-B476-3A487C1F8D41}"/>
              </a:ext>
            </a:extLst>
          </p:cNvPr>
          <p:cNvPicPr>
            <a:picLocks noChangeAspect="1"/>
          </p:cNvPicPr>
          <p:nvPr/>
        </p:nvPicPr>
        <p:blipFill>
          <a:blip r:embed="rId4"/>
          <a:stretch>
            <a:fillRect/>
          </a:stretch>
        </p:blipFill>
        <p:spPr>
          <a:xfrm>
            <a:off x="5352288" y="1490471"/>
            <a:ext cx="6339840" cy="4866445"/>
          </a:xfrm>
          <a:prstGeom prst="rect">
            <a:avLst/>
          </a:prstGeom>
        </p:spPr>
      </p:pic>
      <p:pic>
        <p:nvPicPr>
          <p:cNvPr id="10" name="Picture 9">
            <a:extLst>
              <a:ext uri="{FF2B5EF4-FFF2-40B4-BE49-F238E27FC236}">
                <a16:creationId xmlns:a16="http://schemas.microsoft.com/office/drawing/2014/main" id="{B7886ABD-EDC2-418B-90B5-D44B77A34571}"/>
              </a:ext>
            </a:extLst>
          </p:cNvPr>
          <p:cNvPicPr>
            <a:picLocks noChangeAspect="1"/>
          </p:cNvPicPr>
          <p:nvPr/>
        </p:nvPicPr>
        <p:blipFill>
          <a:blip r:embed="rId5"/>
          <a:stretch>
            <a:fillRect/>
          </a:stretch>
        </p:blipFill>
        <p:spPr>
          <a:xfrm>
            <a:off x="463296" y="3977640"/>
            <a:ext cx="4758554" cy="2379277"/>
          </a:xfrm>
          <a:prstGeom prst="rect">
            <a:avLst/>
          </a:prstGeom>
        </p:spPr>
      </p:pic>
    </p:spTree>
    <p:extLst>
      <p:ext uri="{BB962C8B-B14F-4D97-AF65-F5344CB8AC3E}">
        <p14:creationId xmlns:p14="http://schemas.microsoft.com/office/powerpoint/2010/main" val="330643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77F14CAA-3C99-42B8-A1F1-0FAE038F74C5}"/>
              </a:ext>
            </a:extLst>
          </p:cNvPr>
          <p:cNvCxnSpPr/>
          <p:nvPr/>
        </p:nvCxnSpPr>
        <p:spPr>
          <a:xfrm>
            <a:off x="818865" y="1336939"/>
            <a:ext cx="10645254"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1092C86-E122-4EA4-9635-99C11E6F393B}"/>
              </a:ext>
            </a:extLst>
          </p:cNvPr>
          <p:cNvSpPr txBox="1"/>
          <p:nvPr/>
        </p:nvSpPr>
        <p:spPr>
          <a:xfrm>
            <a:off x="818865" y="776057"/>
            <a:ext cx="10645254" cy="523220"/>
          </a:xfrm>
          <a:prstGeom prst="rect">
            <a:avLst/>
          </a:prstGeom>
          <a:noFill/>
        </p:spPr>
        <p:txBody>
          <a:bodyPr wrap="square" rtlCol="0">
            <a:spAutoFit/>
          </a:bodyPr>
          <a:lstStyle/>
          <a:p>
            <a:r>
              <a:rPr lang="en-US" sz="2800" b="1" dirty="0">
                <a:latin typeface="Graphik (Headings)"/>
                <a:cs typeface="Arial" panose="020B0604020202020204" pitchFamily="34" charset="0"/>
              </a:rPr>
              <a:t>RASPBERRY PI</a:t>
            </a:r>
          </a:p>
        </p:txBody>
      </p:sp>
      <p:sp>
        <p:nvSpPr>
          <p:cNvPr id="43" name="TextBox 42">
            <a:extLst>
              <a:ext uri="{FF2B5EF4-FFF2-40B4-BE49-F238E27FC236}">
                <a16:creationId xmlns:a16="http://schemas.microsoft.com/office/drawing/2014/main" id="{5736EC9A-C2D9-402B-9A67-F39FFA93A8A7}"/>
              </a:ext>
            </a:extLst>
          </p:cNvPr>
          <p:cNvSpPr txBox="1"/>
          <p:nvPr/>
        </p:nvSpPr>
        <p:spPr>
          <a:xfrm>
            <a:off x="829056" y="1783080"/>
            <a:ext cx="6769608" cy="3370153"/>
          </a:xfrm>
          <a:prstGeom prst="rect">
            <a:avLst/>
          </a:prstGeom>
          <a:noFill/>
        </p:spPr>
        <p:txBody>
          <a:bodyPr wrap="square" lIns="0" tIns="0" rIns="0" bIns="45720" rtlCol="0">
            <a:spAutoFit/>
          </a:bodyPr>
          <a:lstStyle/>
          <a:p>
            <a:pPr marL="285750" indent="-285750">
              <a:lnSpc>
                <a:spcPct val="150000"/>
              </a:lnSpc>
              <a:buFont typeface="Arial" panose="020B0604020202020204" pitchFamily="34" charset="0"/>
              <a:buChar char="•"/>
            </a:pPr>
            <a:r>
              <a:rPr lang="en-US" sz="1600" dirty="0">
                <a:latin typeface="Arial" panose="020B0604020202020204" pitchFamily="34" charset="0"/>
                <a:cs typeface="Arial" panose="020B0604020202020204" pitchFamily="34" charset="0"/>
              </a:rPr>
              <a:t>Credit card sized computer</a:t>
            </a:r>
          </a:p>
          <a:p>
            <a:pPr marL="285750" indent="-285750">
              <a:lnSpc>
                <a:spcPct val="150000"/>
              </a:lnSpc>
              <a:buFont typeface="Arial" panose="020B0604020202020204" pitchFamily="34" charset="0"/>
              <a:buChar char="•"/>
            </a:pPr>
            <a:r>
              <a:rPr lang="en-US" sz="1600" dirty="0">
                <a:latin typeface="Arial" panose="020B0604020202020204" pitchFamily="34" charset="0"/>
                <a:cs typeface="Arial" panose="020B0604020202020204" pitchFamily="34" charset="0"/>
              </a:rPr>
              <a:t>Developed in U.K by Raspberry Pi Foundation in 2009</a:t>
            </a:r>
          </a:p>
          <a:p>
            <a:pPr marL="285750" indent="-285750">
              <a:lnSpc>
                <a:spcPct val="150000"/>
              </a:lnSpc>
              <a:buFont typeface="Arial" panose="020B0604020202020204" pitchFamily="34" charset="0"/>
              <a:buChar char="•"/>
            </a:pPr>
            <a:r>
              <a:rPr lang="en-US" sz="1600" dirty="0">
                <a:latin typeface="Arial" panose="020B0604020202020204" pitchFamily="34" charset="0"/>
                <a:cs typeface="Arial" panose="020B0604020202020204" pitchFamily="34" charset="0"/>
              </a:rPr>
              <a:t>Project initiated by </a:t>
            </a:r>
            <a:r>
              <a:rPr lang="en-US" sz="1600" dirty="0" err="1">
                <a:latin typeface="Arial" panose="020B0604020202020204" pitchFamily="34" charset="0"/>
                <a:cs typeface="Arial" panose="020B0604020202020204" pitchFamily="34" charset="0"/>
              </a:rPr>
              <a:t>Eben</a:t>
            </a:r>
            <a:r>
              <a:rPr lang="en-US" sz="1600" dirty="0">
                <a:latin typeface="Arial" panose="020B0604020202020204" pitchFamily="34" charset="0"/>
                <a:cs typeface="Arial" panose="020B0604020202020204" pitchFamily="34" charset="0"/>
              </a:rPr>
              <a:t> Upton</a:t>
            </a:r>
          </a:p>
          <a:p>
            <a:pPr marL="285750" indent="-285750">
              <a:lnSpc>
                <a:spcPct val="150000"/>
              </a:lnSpc>
              <a:buFont typeface="Arial" panose="020B0604020202020204" pitchFamily="34" charset="0"/>
              <a:buChar char="•"/>
            </a:pPr>
            <a:r>
              <a:rPr lang="en-US" sz="1600" dirty="0">
                <a:latin typeface="Arial" panose="020B0604020202020204" pitchFamily="34" charset="0"/>
                <a:cs typeface="Arial" panose="020B0604020202020204" pitchFamily="34" charset="0"/>
              </a:rPr>
              <a:t>Based on Broadcom chips</a:t>
            </a:r>
          </a:p>
          <a:p>
            <a:pPr marL="285750" indent="-285750">
              <a:lnSpc>
                <a:spcPct val="150000"/>
              </a:lnSpc>
              <a:buFont typeface="Arial" panose="020B0604020202020204" pitchFamily="34" charset="0"/>
              <a:buChar char="•"/>
            </a:pPr>
            <a:r>
              <a:rPr lang="en-US" sz="1600" dirty="0">
                <a:latin typeface="Arial" panose="020B0604020202020204" pitchFamily="34" charset="0"/>
                <a:cs typeface="Arial" panose="020B0604020202020204" pitchFamily="34" charset="0"/>
              </a:rPr>
              <a:t>Supported by UCCL and Broadcom</a:t>
            </a:r>
          </a:p>
          <a:p>
            <a:pPr marL="285750" indent="-285750">
              <a:lnSpc>
                <a:spcPct val="150000"/>
              </a:lnSpc>
              <a:buFont typeface="Arial" panose="020B0604020202020204" pitchFamily="34" charset="0"/>
              <a:buChar char="•"/>
            </a:pPr>
            <a:r>
              <a:rPr lang="en-US" sz="1600" dirty="0">
                <a:latin typeface="Arial" panose="020B0604020202020204" pitchFamily="34" charset="0"/>
                <a:cs typeface="Arial" panose="020B0604020202020204" pitchFamily="34" charset="0"/>
              </a:rPr>
              <a:t>Affordable</a:t>
            </a:r>
          </a:p>
          <a:p>
            <a:pPr marL="285750" indent="-285750">
              <a:lnSpc>
                <a:spcPct val="150000"/>
              </a:lnSpc>
              <a:buFont typeface="Arial" panose="020B0604020202020204" pitchFamily="34" charset="0"/>
              <a:buChar char="•"/>
            </a:pPr>
            <a:r>
              <a:rPr lang="en-US" sz="1600" dirty="0">
                <a:latin typeface="Arial" panose="020B0604020202020204" pitchFamily="34" charset="0"/>
                <a:cs typeface="Arial" panose="020B0604020202020204" pitchFamily="34" charset="0"/>
              </a:rPr>
              <a:t>Runs in Linux &amp; Windows 10</a:t>
            </a:r>
          </a:p>
          <a:p>
            <a:pPr marL="285750" indent="-285750">
              <a:lnSpc>
                <a:spcPct val="150000"/>
              </a:lnSpc>
              <a:buFont typeface="Arial" panose="020B0604020202020204" pitchFamily="34" charset="0"/>
              <a:buChar char="•"/>
            </a:pPr>
            <a:r>
              <a:rPr lang="en-US" sz="1600" dirty="0">
                <a:latin typeface="Arial" panose="020B0604020202020204" pitchFamily="34" charset="0"/>
                <a:cs typeface="Arial" panose="020B0604020202020204" pitchFamily="34" charset="0"/>
              </a:rPr>
              <a:t>Consumes less than 5W of power</a:t>
            </a:r>
          </a:p>
          <a:p>
            <a:pPr marL="285750" indent="-285750">
              <a:lnSpc>
                <a:spcPct val="150000"/>
              </a:lnSpc>
              <a:buFont typeface="Arial" panose="020B0604020202020204" pitchFamily="34" charset="0"/>
              <a:buChar char="•"/>
            </a:pPr>
            <a:r>
              <a:rPr lang="en-US" sz="1600" dirty="0">
                <a:latin typeface="Arial" panose="020B0604020202020204" pitchFamily="34" charset="0"/>
                <a:cs typeface="Arial" panose="020B0604020202020204" pitchFamily="34" charset="0"/>
              </a:rPr>
              <a:t>Supports full HD video output (1080p), multiple USB ports etc.</a:t>
            </a:r>
          </a:p>
        </p:txBody>
      </p:sp>
      <p:pic>
        <p:nvPicPr>
          <p:cNvPr id="44" name="Picture 43">
            <a:extLst>
              <a:ext uri="{FF2B5EF4-FFF2-40B4-BE49-F238E27FC236}">
                <a16:creationId xmlns:a16="http://schemas.microsoft.com/office/drawing/2014/main" id="{9F9BFFD5-803F-4796-98A9-DB598578AE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7264" y="1855836"/>
            <a:ext cx="3135279" cy="3250718"/>
          </a:xfrm>
          <a:prstGeom prst="rect">
            <a:avLst/>
          </a:prstGeom>
        </p:spPr>
      </p:pic>
    </p:spTree>
    <p:extLst>
      <p:ext uri="{BB962C8B-B14F-4D97-AF65-F5344CB8AC3E}">
        <p14:creationId xmlns:p14="http://schemas.microsoft.com/office/powerpoint/2010/main" val="3043339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77F14CAA-3C99-42B8-A1F1-0FAE038F74C5}"/>
              </a:ext>
            </a:extLst>
          </p:cNvPr>
          <p:cNvCxnSpPr/>
          <p:nvPr/>
        </p:nvCxnSpPr>
        <p:spPr>
          <a:xfrm>
            <a:off x="818865" y="1336939"/>
            <a:ext cx="10645254"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1092C86-E122-4EA4-9635-99C11E6F393B}"/>
              </a:ext>
            </a:extLst>
          </p:cNvPr>
          <p:cNvSpPr txBox="1"/>
          <p:nvPr/>
        </p:nvSpPr>
        <p:spPr>
          <a:xfrm>
            <a:off x="818865" y="776057"/>
            <a:ext cx="10645254" cy="523220"/>
          </a:xfrm>
          <a:prstGeom prst="rect">
            <a:avLst/>
          </a:prstGeom>
          <a:noFill/>
        </p:spPr>
        <p:txBody>
          <a:bodyPr wrap="square" rtlCol="0">
            <a:spAutoFit/>
          </a:bodyPr>
          <a:lstStyle/>
          <a:p>
            <a:r>
              <a:rPr lang="en-US" sz="2800" b="1" dirty="0">
                <a:latin typeface="Graphik (Headings)"/>
                <a:cs typeface="Arial" panose="020B0604020202020204" pitchFamily="34" charset="0"/>
              </a:rPr>
              <a:t>RASPBERRY PI</a:t>
            </a:r>
          </a:p>
        </p:txBody>
      </p:sp>
      <p:pic>
        <p:nvPicPr>
          <p:cNvPr id="12" name="Picture 11">
            <a:extLst>
              <a:ext uri="{FF2B5EF4-FFF2-40B4-BE49-F238E27FC236}">
                <a16:creationId xmlns:a16="http://schemas.microsoft.com/office/drawing/2014/main" id="{EA0C9070-9AF7-49B6-8FDE-3EC064C0F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1135" y="1591056"/>
            <a:ext cx="6787487" cy="4553714"/>
          </a:xfrm>
          <a:prstGeom prst="rect">
            <a:avLst/>
          </a:prstGeom>
        </p:spPr>
      </p:pic>
      <p:sp>
        <p:nvSpPr>
          <p:cNvPr id="13" name="Rectangle 12">
            <a:extLst>
              <a:ext uri="{FF2B5EF4-FFF2-40B4-BE49-F238E27FC236}">
                <a16:creationId xmlns:a16="http://schemas.microsoft.com/office/drawing/2014/main" id="{7009A1F7-B8EC-4C95-8033-E082EEC8C3E5}"/>
              </a:ext>
            </a:extLst>
          </p:cNvPr>
          <p:cNvSpPr/>
          <p:nvPr/>
        </p:nvSpPr>
        <p:spPr>
          <a:xfrm>
            <a:off x="7863840" y="1801368"/>
            <a:ext cx="1335024" cy="987552"/>
          </a:xfrm>
          <a:prstGeom prst="rect">
            <a:avLst/>
          </a:prstGeom>
          <a:noFill/>
          <a:ln w="381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A19513B7-6C48-4DFA-8231-389AA9366182}"/>
              </a:ext>
            </a:extLst>
          </p:cNvPr>
          <p:cNvSpPr/>
          <p:nvPr/>
        </p:nvSpPr>
        <p:spPr>
          <a:xfrm>
            <a:off x="7863840" y="3231199"/>
            <a:ext cx="1335024" cy="956754"/>
          </a:xfrm>
          <a:prstGeom prst="rect">
            <a:avLst/>
          </a:prstGeom>
          <a:noFill/>
          <a:ln w="381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latin typeface="Arial" panose="020B0604020202020204" pitchFamily="34" charset="0"/>
              <a:cs typeface="Arial" panose="020B0604020202020204" pitchFamily="34" charset="0"/>
            </a:endParaRPr>
          </a:p>
        </p:txBody>
      </p:sp>
      <p:cxnSp>
        <p:nvCxnSpPr>
          <p:cNvPr id="16" name="Connector: Elbow 15">
            <a:extLst>
              <a:ext uri="{FF2B5EF4-FFF2-40B4-BE49-F238E27FC236}">
                <a16:creationId xmlns:a16="http://schemas.microsoft.com/office/drawing/2014/main" id="{298009F7-09D4-4E0C-9FA5-5387A71D98CC}"/>
              </a:ext>
            </a:extLst>
          </p:cNvPr>
          <p:cNvCxnSpPr>
            <a:cxnSpLocks/>
            <a:stCxn id="13" idx="3"/>
          </p:cNvCxnSpPr>
          <p:nvPr/>
        </p:nvCxnSpPr>
        <p:spPr>
          <a:xfrm>
            <a:off x="9198864" y="2295144"/>
            <a:ext cx="960120" cy="829056"/>
          </a:xfrm>
          <a:prstGeom prst="bentConnector3">
            <a:avLst>
              <a:gd name="adj1" fmla="val 50000"/>
            </a:avLst>
          </a:prstGeom>
          <a:ln w="28575">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D069C2DD-2658-4E96-A9EF-31A1E34A6E9B}"/>
              </a:ext>
            </a:extLst>
          </p:cNvPr>
          <p:cNvCxnSpPr>
            <a:cxnSpLocks/>
            <a:stCxn id="15" idx="3"/>
          </p:cNvCxnSpPr>
          <p:nvPr/>
        </p:nvCxnSpPr>
        <p:spPr>
          <a:xfrm flipV="1">
            <a:off x="9198864" y="3124202"/>
            <a:ext cx="960120" cy="585374"/>
          </a:xfrm>
          <a:prstGeom prst="bentConnector3">
            <a:avLst/>
          </a:prstGeom>
          <a:ln w="28575">
            <a:solidFill>
              <a:srgbClr val="FF0066"/>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497B5B3-3F05-4AD6-88F0-1E16B561F7C3}"/>
              </a:ext>
            </a:extLst>
          </p:cNvPr>
          <p:cNvSpPr txBox="1"/>
          <p:nvPr/>
        </p:nvSpPr>
        <p:spPr>
          <a:xfrm>
            <a:off x="10158984" y="3016477"/>
            <a:ext cx="1508760" cy="215444"/>
          </a:xfrm>
          <a:prstGeom prst="rect">
            <a:avLst/>
          </a:prstGeom>
          <a:noFill/>
          <a:ln>
            <a:solidFill>
              <a:srgbClr val="FF0066"/>
            </a:solidFill>
          </a:ln>
        </p:spPr>
        <p:txBody>
          <a:bodyPr wrap="square" lIns="0" tIns="0" rIns="0" bIns="45720" rtlCol="0" anchor="ctr">
            <a:spAutoFit/>
          </a:bodyPr>
          <a:lstStyle/>
          <a:p>
            <a:pPr algn="ctr"/>
            <a:r>
              <a:rPr lang="en-US" sz="1100" b="1" dirty="0">
                <a:latin typeface="Arial" panose="020B0604020202020204" pitchFamily="34" charset="0"/>
                <a:cs typeface="Arial" panose="020B0604020202020204" pitchFamily="34" charset="0"/>
              </a:rPr>
              <a:t>4 x USB Ports </a:t>
            </a:r>
          </a:p>
        </p:txBody>
      </p:sp>
      <p:sp>
        <p:nvSpPr>
          <p:cNvPr id="19" name="Rectangle 18">
            <a:extLst>
              <a:ext uri="{FF2B5EF4-FFF2-40B4-BE49-F238E27FC236}">
                <a16:creationId xmlns:a16="http://schemas.microsoft.com/office/drawing/2014/main" id="{7A9D30A7-781A-4FBB-AA10-5CE0580A8CF0}"/>
              </a:ext>
            </a:extLst>
          </p:cNvPr>
          <p:cNvSpPr/>
          <p:nvPr/>
        </p:nvSpPr>
        <p:spPr>
          <a:xfrm>
            <a:off x="7604760" y="4535742"/>
            <a:ext cx="1594104" cy="1188401"/>
          </a:xfrm>
          <a:prstGeom prst="rect">
            <a:avLst/>
          </a:prstGeom>
          <a:noFill/>
          <a:ln w="381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3AFFF295-8286-4045-AB9F-D0953DD59B94}"/>
              </a:ext>
            </a:extLst>
          </p:cNvPr>
          <p:cNvSpPr txBox="1"/>
          <p:nvPr/>
        </p:nvSpPr>
        <p:spPr>
          <a:xfrm>
            <a:off x="9534144" y="5022219"/>
            <a:ext cx="1508760" cy="215444"/>
          </a:xfrm>
          <a:prstGeom prst="rect">
            <a:avLst/>
          </a:prstGeom>
          <a:noFill/>
          <a:ln>
            <a:solidFill>
              <a:srgbClr val="FF0066"/>
            </a:solidFill>
          </a:ln>
        </p:spPr>
        <p:txBody>
          <a:bodyPr wrap="square" lIns="0" tIns="0" rIns="0" bIns="45720" rtlCol="0" anchor="ctr">
            <a:spAutoFit/>
          </a:bodyPr>
          <a:lstStyle/>
          <a:p>
            <a:pPr algn="ctr"/>
            <a:r>
              <a:rPr lang="en-US" sz="1100" b="1" dirty="0">
                <a:latin typeface="Arial" panose="020B0604020202020204" pitchFamily="34" charset="0"/>
                <a:cs typeface="Arial" panose="020B0604020202020204" pitchFamily="34" charset="0"/>
              </a:rPr>
              <a:t>LAN PORT</a:t>
            </a:r>
          </a:p>
        </p:txBody>
      </p:sp>
      <p:cxnSp>
        <p:nvCxnSpPr>
          <p:cNvPr id="21" name="Straight Connector 20">
            <a:extLst>
              <a:ext uri="{FF2B5EF4-FFF2-40B4-BE49-F238E27FC236}">
                <a16:creationId xmlns:a16="http://schemas.microsoft.com/office/drawing/2014/main" id="{48F50730-DA28-4C7D-A7E3-F19BAC40A796}"/>
              </a:ext>
            </a:extLst>
          </p:cNvPr>
          <p:cNvCxnSpPr>
            <a:stCxn id="19" idx="3"/>
            <a:endCxn id="20" idx="1"/>
          </p:cNvCxnSpPr>
          <p:nvPr/>
        </p:nvCxnSpPr>
        <p:spPr>
          <a:xfrm flipV="1">
            <a:off x="9198864" y="5129941"/>
            <a:ext cx="335280" cy="2"/>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A3E0886F-58CD-4DF6-A1EC-4061001259A9}"/>
              </a:ext>
            </a:extLst>
          </p:cNvPr>
          <p:cNvSpPr/>
          <p:nvPr/>
        </p:nvSpPr>
        <p:spPr>
          <a:xfrm>
            <a:off x="6309360" y="4956369"/>
            <a:ext cx="583692" cy="1188401"/>
          </a:xfrm>
          <a:prstGeom prst="rect">
            <a:avLst/>
          </a:prstGeom>
          <a:noFill/>
          <a:ln w="381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CF9F680D-8D9E-42AF-8485-BAFCF542D20A}"/>
              </a:ext>
            </a:extLst>
          </p:cNvPr>
          <p:cNvSpPr txBox="1"/>
          <p:nvPr/>
        </p:nvSpPr>
        <p:spPr>
          <a:xfrm>
            <a:off x="7158242" y="6168271"/>
            <a:ext cx="3695685" cy="215444"/>
          </a:xfrm>
          <a:prstGeom prst="rect">
            <a:avLst/>
          </a:prstGeom>
          <a:noFill/>
          <a:ln>
            <a:solidFill>
              <a:srgbClr val="FF0066"/>
            </a:solidFill>
          </a:ln>
        </p:spPr>
        <p:txBody>
          <a:bodyPr wrap="square" lIns="0" tIns="0" rIns="0" bIns="45720" rtlCol="0" anchor="ctr">
            <a:spAutoFit/>
          </a:bodyPr>
          <a:lstStyle/>
          <a:p>
            <a:pPr algn="ctr"/>
            <a:r>
              <a:rPr lang="en-US" sz="1100" b="1" dirty="0">
                <a:latin typeface="Arial" panose="020B0604020202020204" pitchFamily="34" charset="0"/>
                <a:cs typeface="Arial" panose="020B0604020202020204" pitchFamily="34" charset="0"/>
              </a:rPr>
              <a:t>3.55mm 4-pole composite video and audio output jack</a:t>
            </a:r>
          </a:p>
        </p:txBody>
      </p:sp>
      <p:cxnSp>
        <p:nvCxnSpPr>
          <p:cNvPr id="24" name="Connector: Elbow 23">
            <a:extLst>
              <a:ext uri="{FF2B5EF4-FFF2-40B4-BE49-F238E27FC236}">
                <a16:creationId xmlns:a16="http://schemas.microsoft.com/office/drawing/2014/main" id="{36C71550-B747-48E0-BF6B-F2A17F22767C}"/>
              </a:ext>
            </a:extLst>
          </p:cNvPr>
          <p:cNvCxnSpPr>
            <a:stCxn id="22" idx="2"/>
            <a:endCxn id="23" idx="1"/>
          </p:cNvCxnSpPr>
          <p:nvPr/>
        </p:nvCxnSpPr>
        <p:spPr>
          <a:xfrm rot="16200000" flipH="1">
            <a:off x="6814113" y="5931863"/>
            <a:ext cx="131223" cy="557036"/>
          </a:xfrm>
          <a:prstGeom prst="bentConnector2">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9F3B020-06BF-4308-B86D-5F00831E5B5D}"/>
              </a:ext>
            </a:extLst>
          </p:cNvPr>
          <p:cNvSpPr/>
          <p:nvPr/>
        </p:nvSpPr>
        <p:spPr>
          <a:xfrm>
            <a:off x="5623032" y="4187953"/>
            <a:ext cx="583692" cy="1719071"/>
          </a:xfrm>
          <a:prstGeom prst="rect">
            <a:avLst/>
          </a:prstGeom>
          <a:noFill/>
          <a:ln w="381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4AADB64E-6F05-4B45-94BD-FFA31AF2271E}"/>
              </a:ext>
            </a:extLst>
          </p:cNvPr>
          <p:cNvSpPr txBox="1"/>
          <p:nvPr/>
        </p:nvSpPr>
        <p:spPr>
          <a:xfrm>
            <a:off x="4543366" y="6360454"/>
            <a:ext cx="1765994" cy="215444"/>
          </a:xfrm>
          <a:prstGeom prst="rect">
            <a:avLst/>
          </a:prstGeom>
          <a:noFill/>
          <a:ln>
            <a:solidFill>
              <a:srgbClr val="FF0066"/>
            </a:solidFill>
          </a:ln>
        </p:spPr>
        <p:txBody>
          <a:bodyPr wrap="square" lIns="0" tIns="0" rIns="0" bIns="45720" rtlCol="0" anchor="ctr">
            <a:spAutoFit/>
          </a:bodyPr>
          <a:lstStyle/>
          <a:p>
            <a:pPr algn="ctr"/>
            <a:r>
              <a:rPr lang="en-US" sz="1100" b="1" dirty="0">
                <a:latin typeface="Arial" panose="020B0604020202020204" pitchFamily="34" charset="0"/>
                <a:cs typeface="Arial" panose="020B0604020202020204" pitchFamily="34" charset="0"/>
              </a:rPr>
              <a:t>CSI Camera port</a:t>
            </a:r>
          </a:p>
        </p:txBody>
      </p:sp>
      <p:cxnSp>
        <p:nvCxnSpPr>
          <p:cNvPr id="27" name="Connector: Elbow 26">
            <a:extLst>
              <a:ext uri="{FF2B5EF4-FFF2-40B4-BE49-F238E27FC236}">
                <a16:creationId xmlns:a16="http://schemas.microsoft.com/office/drawing/2014/main" id="{D0ADE229-82A9-476E-A216-7A5F64F46ECE}"/>
              </a:ext>
            </a:extLst>
          </p:cNvPr>
          <p:cNvCxnSpPr>
            <a:stCxn id="25" idx="2"/>
            <a:endCxn id="26" idx="0"/>
          </p:cNvCxnSpPr>
          <p:nvPr/>
        </p:nvCxnSpPr>
        <p:spPr>
          <a:xfrm rot="5400000">
            <a:off x="5443906" y="5889482"/>
            <a:ext cx="453430" cy="488515"/>
          </a:xfrm>
          <a:prstGeom prst="bentConnector3">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C74084FA-DFCE-46BC-8CBA-51E6EFD4CEC0}"/>
              </a:ext>
            </a:extLst>
          </p:cNvPr>
          <p:cNvSpPr/>
          <p:nvPr/>
        </p:nvSpPr>
        <p:spPr>
          <a:xfrm>
            <a:off x="4379668" y="5087592"/>
            <a:ext cx="1184469" cy="919097"/>
          </a:xfrm>
          <a:prstGeom prst="rect">
            <a:avLst/>
          </a:prstGeom>
          <a:noFill/>
          <a:ln w="381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B07343AE-D788-4804-BB78-77F71661EE42}"/>
              </a:ext>
            </a:extLst>
          </p:cNvPr>
          <p:cNvSpPr txBox="1"/>
          <p:nvPr/>
        </p:nvSpPr>
        <p:spPr>
          <a:xfrm>
            <a:off x="2521135" y="6221713"/>
            <a:ext cx="1765994" cy="384721"/>
          </a:xfrm>
          <a:prstGeom prst="rect">
            <a:avLst/>
          </a:prstGeom>
          <a:noFill/>
          <a:ln>
            <a:solidFill>
              <a:srgbClr val="FF0066"/>
            </a:solidFill>
          </a:ln>
        </p:spPr>
        <p:txBody>
          <a:bodyPr wrap="square" lIns="0" tIns="0" rIns="0" bIns="45720" rtlCol="0" anchor="ctr">
            <a:spAutoFit/>
          </a:bodyPr>
          <a:lstStyle/>
          <a:p>
            <a:pPr algn="ctr"/>
            <a:r>
              <a:rPr lang="en-US" sz="1100" b="1" dirty="0">
                <a:latin typeface="Arial" panose="020B0604020202020204" pitchFamily="34" charset="0"/>
                <a:cs typeface="Arial" panose="020B0604020202020204" pitchFamily="34" charset="0"/>
              </a:rPr>
              <a:t>Full size HDMI video output</a:t>
            </a:r>
          </a:p>
        </p:txBody>
      </p:sp>
      <p:cxnSp>
        <p:nvCxnSpPr>
          <p:cNvPr id="30" name="Connector: Elbow 29">
            <a:extLst>
              <a:ext uri="{FF2B5EF4-FFF2-40B4-BE49-F238E27FC236}">
                <a16:creationId xmlns:a16="http://schemas.microsoft.com/office/drawing/2014/main" id="{5FE1DE5E-CF7A-4D2E-8884-F0C6F81DD296}"/>
              </a:ext>
            </a:extLst>
          </p:cNvPr>
          <p:cNvCxnSpPr>
            <a:cxnSpLocks/>
          </p:cNvCxnSpPr>
          <p:nvPr/>
        </p:nvCxnSpPr>
        <p:spPr>
          <a:xfrm rot="5400000" flipH="1" flipV="1">
            <a:off x="3850219" y="5624021"/>
            <a:ext cx="529908" cy="528989"/>
          </a:xfrm>
          <a:prstGeom prst="bentConnector3">
            <a:avLst>
              <a:gd name="adj1" fmla="val 50000"/>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F78FBB0-D72D-44EB-9482-9E4D73078CBC}"/>
              </a:ext>
            </a:extLst>
          </p:cNvPr>
          <p:cNvSpPr/>
          <p:nvPr/>
        </p:nvSpPr>
        <p:spPr>
          <a:xfrm>
            <a:off x="3136305" y="5486400"/>
            <a:ext cx="569298" cy="499271"/>
          </a:xfrm>
          <a:prstGeom prst="rect">
            <a:avLst/>
          </a:prstGeom>
          <a:noFill/>
          <a:ln w="381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latin typeface="Arial" panose="020B0604020202020204" pitchFamily="34" charset="0"/>
              <a:cs typeface="Arial" panose="020B0604020202020204" pitchFamily="34" charset="0"/>
            </a:endParaRPr>
          </a:p>
        </p:txBody>
      </p:sp>
      <p:cxnSp>
        <p:nvCxnSpPr>
          <p:cNvPr id="32" name="Connector: Elbow 31">
            <a:extLst>
              <a:ext uri="{FF2B5EF4-FFF2-40B4-BE49-F238E27FC236}">
                <a16:creationId xmlns:a16="http://schemas.microsoft.com/office/drawing/2014/main" id="{E1A8A6F4-F2B5-4A2B-804C-94A25E4CF2B3}"/>
              </a:ext>
            </a:extLst>
          </p:cNvPr>
          <p:cNvCxnSpPr>
            <a:cxnSpLocks/>
          </p:cNvCxnSpPr>
          <p:nvPr/>
        </p:nvCxnSpPr>
        <p:spPr>
          <a:xfrm rot="10800000" flipV="1">
            <a:off x="1995781" y="5724142"/>
            <a:ext cx="1140526" cy="182882"/>
          </a:xfrm>
          <a:prstGeom prst="bentConnector3">
            <a:avLst>
              <a:gd name="adj1" fmla="val 63630"/>
            </a:avLst>
          </a:prstGeom>
          <a:ln w="12700">
            <a:solidFill>
              <a:srgbClr val="FF0066"/>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0C09B62-09FC-471A-9EE5-27C9820AC579}"/>
              </a:ext>
            </a:extLst>
          </p:cNvPr>
          <p:cNvSpPr txBox="1"/>
          <p:nvPr/>
        </p:nvSpPr>
        <p:spPr>
          <a:xfrm>
            <a:off x="211948" y="5526878"/>
            <a:ext cx="1765994" cy="723275"/>
          </a:xfrm>
          <a:prstGeom prst="rect">
            <a:avLst/>
          </a:prstGeom>
          <a:noFill/>
          <a:ln>
            <a:solidFill>
              <a:srgbClr val="FF0066"/>
            </a:solidFill>
          </a:ln>
        </p:spPr>
        <p:txBody>
          <a:bodyPr wrap="square" lIns="0" tIns="0" rIns="0" bIns="45720" rtlCol="0" anchor="ctr">
            <a:spAutoFit/>
          </a:bodyPr>
          <a:lstStyle/>
          <a:p>
            <a:pPr algn="ctr"/>
            <a:r>
              <a:rPr lang="en-US" sz="1100" b="1" dirty="0">
                <a:latin typeface="Arial" panose="020B0604020202020204" pitchFamily="34" charset="0"/>
                <a:cs typeface="Arial" panose="020B0604020202020204" pitchFamily="34" charset="0"/>
              </a:rPr>
              <a:t>Micro USB power input. </a:t>
            </a:r>
          </a:p>
          <a:p>
            <a:pPr algn="ctr"/>
            <a:r>
              <a:rPr lang="en-US" sz="1100" dirty="0">
                <a:latin typeface="Arial" panose="020B0604020202020204" pitchFamily="34" charset="0"/>
                <a:cs typeface="Arial" panose="020B0604020202020204" pitchFamily="34" charset="0"/>
              </a:rPr>
              <a:t>Upgraded switch power source that can handle up to 2.5 amps </a:t>
            </a:r>
          </a:p>
        </p:txBody>
      </p:sp>
      <p:sp>
        <p:nvSpPr>
          <p:cNvPr id="34" name="TextBox 33">
            <a:extLst>
              <a:ext uri="{FF2B5EF4-FFF2-40B4-BE49-F238E27FC236}">
                <a16:creationId xmlns:a16="http://schemas.microsoft.com/office/drawing/2014/main" id="{C279A685-8448-4F3C-8D51-C041A65A5568}"/>
              </a:ext>
            </a:extLst>
          </p:cNvPr>
          <p:cNvSpPr txBox="1"/>
          <p:nvPr/>
        </p:nvSpPr>
        <p:spPr>
          <a:xfrm>
            <a:off x="240102" y="4428019"/>
            <a:ext cx="1765994" cy="215444"/>
          </a:xfrm>
          <a:prstGeom prst="rect">
            <a:avLst/>
          </a:prstGeom>
          <a:noFill/>
          <a:ln>
            <a:solidFill>
              <a:srgbClr val="FF0066"/>
            </a:solidFill>
          </a:ln>
        </p:spPr>
        <p:txBody>
          <a:bodyPr wrap="square" lIns="0" tIns="0" rIns="0" bIns="45720" rtlCol="0" anchor="ctr">
            <a:spAutoFit/>
          </a:bodyPr>
          <a:lstStyle/>
          <a:p>
            <a:pPr algn="ctr"/>
            <a:r>
              <a:rPr lang="en-US" sz="1100" b="1" dirty="0">
                <a:latin typeface="Arial" panose="020B0604020202020204" pitchFamily="34" charset="0"/>
                <a:cs typeface="Arial" panose="020B0604020202020204" pitchFamily="34" charset="0"/>
              </a:rPr>
              <a:t>DSI display port</a:t>
            </a:r>
          </a:p>
        </p:txBody>
      </p:sp>
      <p:cxnSp>
        <p:nvCxnSpPr>
          <p:cNvPr id="35" name="Straight Connector 34">
            <a:extLst>
              <a:ext uri="{FF2B5EF4-FFF2-40B4-BE49-F238E27FC236}">
                <a16:creationId xmlns:a16="http://schemas.microsoft.com/office/drawing/2014/main" id="{FD8F81EA-77BE-409C-8852-D4D6696B9C0C}"/>
              </a:ext>
            </a:extLst>
          </p:cNvPr>
          <p:cNvCxnSpPr>
            <a:cxnSpLocks/>
            <a:stCxn id="34" idx="3"/>
            <a:endCxn id="36" idx="1"/>
          </p:cNvCxnSpPr>
          <p:nvPr/>
        </p:nvCxnSpPr>
        <p:spPr>
          <a:xfrm>
            <a:off x="2006096" y="4535741"/>
            <a:ext cx="759422" cy="2"/>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2FB27A53-2980-4770-88B8-AE922C15DAEF}"/>
              </a:ext>
            </a:extLst>
          </p:cNvPr>
          <p:cNvSpPr/>
          <p:nvPr/>
        </p:nvSpPr>
        <p:spPr>
          <a:xfrm>
            <a:off x="2765518" y="4389549"/>
            <a:ext cx="208239" cy="292388"/>
          </a:xfrm>
          <a:prstGeom prst="rect">
            <a:avLst/>
          </a:prstGeom>
          <a:noFill/>
          <a:ln w="381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1B2DF927-6494-4AB0-AFC3-46FC52F5A1A0}"/>
              </a:ext>
            </a:extLst>
          </p:cNvPr>
          <p:cNvSpPr/>
          <p:nvPr/>
        </p:nvSpPr>
        <p:spPr>
          <a:xfrm>
            <a:off x="2642616" y="3520663"/>
            <a:ext cx="207154" cy="737661"/>
          </a:xfrm>
          <a:prstGeom prst="rect">
            <a:avLst/>
          </a:prstGeom>
          <a:noFill/>
          <a:ln w="381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B190B378-BA35-46E2-84D6-FCC4379F8C86}"/>
              </a:ext>
            </a:extLst>
          </p:cNvPr>
          <p:cNvSpPr txBox="1"/>
          <p:nvPr/>
        </p:nvSpPr>
        <p:spPr>
          <a:xfrm>
            <a:off x="240102" y="3805493"/>
            <a:ext cx="1765994" cy="215444"/>
          </a:xfrm>
          <a:prstGeom prst="rect">
            <a:avLst/>
          </a:prstGeom>
          <a:noFill/>
          <a:ln>
            <a:solidFill>
              <a:srgbClr val="FF0066"/>
            </a:solidFill>
          </a:ln>
        </p:spPr>
        <p:txBody>
          <a:bodyPr wrap="square" lIns="0" tIns="0" rIns="0" bIns="45720" rtlCol="0" anchor="ctr">
            <a:spAutoFit/>
          </a:bodyPr>
          <a:lstStyle/>
          <a:p>
            <a:pPr algn="ctr"/>
            <a:r>
              <a:rPr lang="en-US" sz="1100" b="1" dirty="0">
                <a:latin typeface="Arial" panose="020B0604020202020204" pitchFamily="34" charset="0"/>
                <a:cs typeface="Arial" panose="020B0604020202020204" pitchFamily="34" charset="0"/>
              </a:rPr>
              <a:t>Micro SD slot</a:t>
            </a:r>
          </a:p>
        </p:txBody>
      </p:sp>
      <p:cxnSp>
        <p:nvCxnSpPr>
          <p:cNvPr id="40" name="Straight Connector 39">
            <a:extLst>
              <a:ext uri="{FF2B5EF4-FFF2-40B4-BE49-F238E27FC236}">
                <a16:creationId xmlns:a16="http://schemas.microsoft.com/office/drawing/2014/main" id="{6D3900C5-DBA5-4FB4-8D66-91B9CAD030AB}"/>
              </a:ext>
            </a:extLst>
          </p:cNvPr>
          <p:cNvCxnSpPr>
            <a:cxnSpLocks/>
          </p:cNvCxnSpPr>
          <p:nvPr/>
        </p:nvCxnSpPr>
        <p:spPr>
          <a:xfrm>
            <a:off x="2006096" y="3940649"/>
            <a:ext cx="636520"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928F79AA-A711-4CF6-98D7-E50A50490E3A}"/>
              </a:ext>
            </a:extLst>
          </p:cNvPr>
          <p:cNvSpPr/>
          <p:nvPr/>
        </p:nvSpPr>
        <p:spPr>
          <a:xfrm>
            <a:off x="2642616" y="2188803"/>
            <a:ext cx="978408" cy="481246"/>
          </a:xfrm>
          <a:prstGeom prst="rect">
            <a:avLst/>
          </a:prstGeom>
          <a:noFill/>
          <a:ln w="381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CA7A65C6-BDE8-4187-893B-4F65926C33C4}"/>
              </a:ext>
            </a:extLst>
          </p:cNvPr>
          <p:cNvSpPr txBox="1"/>
          <p:nvPr/>
        </p:nvSpPr>
        <p:spPr>
          <a:xfrm>
            <a:off x="256837" y="2193381"/>
            <a:ext cx="1765994" cy="384721"/>
          </a:xfrm>
          <a:prstGeom prst="rect">
            <a:avLst/>
          </a:prstGeom>
          <a:noFill/>
          <a:ln>
            <a:solidFill>
              <a:srgbClr val="FF0066"/>
            </a:solidFill>
          </a:ln>
        </p:spPr>
        <p:txBody>
          <a:bodyPr wrap="square" lIns="0" tIns="0" rIns="0" bIns="45720" rtlCol="0" anchor="ctr">
            <a:spAutoFit/>
          </a:bodyPr>
          <a:lstStyle/>
          <a:p>
            <a:pPr algn="ctr"/>
            <a:r>
              <a:rPr lang="en-US" sz="1100" b="1" dirty="0">
                <a:latin typeface="Arial" panose="020B0604020202020204" pitchFamily="34" charset="0"/>
                <a:cs typeface="Arial" panose="020B0604020202020204" pitchFamily="34" charset="0"/>
              </a:rPr>
              <a:t>On-board Bluetooth and WIFI</a:t>
            </a:r>
          </a:p>
        </p:txBody>
      </p:sp>
      <p:cxnSp>
        <p:nvCxnSpPr>
          <p:cNvPr id="47" name="Straight Connector 46">
            <a:extLst>
              <a:ext uri="{FF2B5EF4-FFF2-40B4-BE49-F238E27FC236}">
                <a16:creationId xmlns:a16="http://schemas.microsoft.com/office/drawing/2014/main" id="{50AF8FCE-E12B-488F-8936-742109A1F8A8}"/>
              </a:ext>
            </a:extLst>
          </p:cNvPr>
          <p:cNvCxnSpPr>
            <a:cxnSpLocks/>
          </p:cNvCxnSpPr>
          <p:nvPr/>
        </p:nvCxnSpPr>
        <p:spPr>
          <a:xfrm>
            <a:off x="2022831" y="2413173"/>
            <a:ext cx="636520"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CB0AD995-FB87-49B5-9F51-387C4D54749C}"/>
              </a:ext>
            </a:extLst>
          </p:cNvPr>
          <p:cNvSpPr/>
          <p:nvPr/>
        </p:nvSpPr>
        <p:spPr>
          <a:xfrm>
            <a:off x="4287129" y="3126062"/>
            <a:ext cx="978408" cy="933347"/>
          </a:xfrm>
          <a:prstGeom prst="rect">
            <a:avLst/>
          </a:prstGeom>
          <a:noFill/>
          <a:ln w="381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latin typeface="Arial" panose="020B06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6E8959ED-BE99-4FDA-8EEE-371CC8886238}"/>
              </a:ext>
            </a:extLst>
          </p:cNvPr>
          <p:cNvSpPr txBox="1"/>
          <p:nvPr/>
        </p:nvSpPr>
        <p:spPr>
          <a:xfrm>
            <a:off x="240102" y="3058328"/>
            <a:ext cx="1765994" cy="384721"/>
          </a:xfrm>
          <a:prstGeom prst="rect">
            <a:avLst/>
          </a:prstGeom>
          <a:noFill/>
          <a:ln>
            <a:solidFill>
              <a:srgbClr val="FF0066"/>
            </a:solidFill>
          </a:ln>
        </p:spPr>
        <p:txBody>
          <a:bodyPr wrap="square" lIns="0" tIns="0" rIns="0" bIns="45720" rtlCol="0" anchor="ctr">
            <a:spAutoFit/>
          </a:bodyPr>
          <a:lstStyle/>
          <a:p>
            <a:pPr algn="ctr"/>
            <a:r>
              <a:rPr lang="en-US" sz="1100" b="1" dirty="0">
                <a:latin typeface="Arial" panose="020B0604020202020204" pitchFamily="34" charset="0"/>
                <a:cs typeface="Arial" panose="020B0604020202020204" pitchFamily="34" charset="0"/>
              </a:rPr>
              <a:t>BCM2837 64bit CPU at 1.2 GHz and 1GB RAM</a:t>
            </a:r>
          </a:p>
        </p:txBody>
      </p:sp>
      <p:sp>
        <p:nvSpPr>
          <p:cNvPr id="50" name="Rectangle 49">
            <a:extLst>
              <a:ext uri="{FF2B5EF4-FFF2-40B4-BE49-F238E27FC236}">
                <a16:creationId xmlns:a16="http://schemas.microsoft.com/office/drawing/2014/main" id="{BA551F1A-6108-4EEB-9523-E631B2DAEFCC}"/>
              </a:ext>
            </a:extLst>
          </p:cNvPr>
          <p:cNvSpPr/>
          <p:nvPr/>
        </p:nvSpPr>
        <p:spPr>
          <a:xfrm>
            <a:off x="3147548" y="1749786"/>
            <a:ext cx="3745504" cy="348093"/>
          </a:xfrm>
          <a:prstGeom prst="rect">
            <a:avLst/>
          </a:prstGeom>
          <a:noFill/>
          <a:ln w="381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5C24792D-40D2-4CC7-B97C-E33F0DB3C39D}"/>
              </a:ext>
            </a:extLst>
          </p:cNvPr>
          <p:cNvSpPr txBox="1"/>
          <p:nvPr/>
        </p:nvSpPr>
        <p:spPr>
          <a:xfrm>
            <a:off x="269747" y="1539247"/>
            <a:ext cx="1765994" cy="215444"/>
          </a:xfrm>
          <a:prstGeom prst="rect">
            <a:avLst/>
          </a:prstGeom>
          <a:noFill/>
          <a:ln>
            <a:solidFill>
              <a:srgbClr val="FF0066"/>
            </a:solidFill>
          </a:ln>
        </p:spPr>
        <p:txBody>
          <a:bodyPr wrap="square" lIns="0" tIns="0" rIns="0" bIns="45720" rtlCol="0" anchor="ctr">
            <a:spAutoFit/>
          </a:bodyPr>
          <a:lstStyle/>
          <a:p>
            <a:pPr algn="ctr"/>
            <a:r>
              <a:rPr lang="en-US" sz="1100" b="1" dirty="0">
                <a:latin typeface="Arial" panose="020B0604020202020204" pitchFamily="34" charset="0"/>
                <a:cs typeface="Arial" panose="020B0604020202020204" pitchFamily="34" charset="0"/>
              </a:rPr>
              <a:t>40 PINS extended GPIO</a:t>
            </a:r>
          </a:p>
        </p:txBody>
      </p:sp>
      <p:cxnSp>
        <p:nvCxnSpPr>
          <p:cNvPr id="52" name="Connector: Elbow 51">
            <a:extLst>
              <a:ext uri="{FF2B5EF4-FFF2-40B4-BE49-F238E27FC236}">
                <a16:creationId xmlns:a16="http://schemas.microsoft.com/office/drawing/2014/main" id="{71915803-4EEB-409D-8D3D-09C8FAE78912}"/>
              </a:ext>
            </a:extLst>
          </p:cNvPr>
          <p:cNvCxnSpPr>
            <a:stCxn id="51" idx="3"/>
            <a:endCxn id="50" idx="1"/>
          </p:cNvCxnSpPr>
          <p:nvPr/>
        </p:nvCxnSpPr>
        <p:spPr>
          <a:xfrm>
            <a:off x="2035741" y="1646969"/>
            <a:ext cx="1111807" cy="276864"/>
          </a:xfrm>
          <a:prstGeom prst="bentConnector3">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F98CCA72-24F2-477D-9CBC-037314D2C004}"/>
              </a:ext>
            </a:extLst>
          </p:cNvPr>
          <p:cNvSpPr txBox="1"/>
          <p:nvPr/>
        </p:nvSpPr>
        <p:spPr>
          <a:xfrm>
            <a:off x="9935035" y="1841010"/>
            <a:ext cx="1831076" cy="384721"/>
          </a:xfrm>
          <a:prstGeom prst="rect">
            <a:avLst/>
          </a:prstGeom>
          <a:noFill/>
          <a:ln>
            <a:solidFill>
              <a:srgbClr val="FF0066"/>
            </a:solidFill>
          </a:ln>
        </p:spPr>
        <p:txBody>
          <a:bodyPr wrap="square" lIns="0" tIns="0" rIns="0" bIns="45720" rtlCol="0" anchor="ctr">
            <a:spAutoFit/>
          </a:bodyPr>
          <a:lstStyle/>
          <a:p>
            <a:pPr algn="ctr"/>
            <a:r>
              <a:rPr lang="en-US" sz="1100" b="1" dirty="0">
                <a:latin typeface="Arial" panose="020B0604020202020204" pitchFamily="34" charset="0"/>
                <a:cs typeface="Arial" panose="020B0604020202020204" pitchFamily="34" charset="0"/>
              </a:rPr>
              <a:t>Dimensions 85.6mm  x 56mm  x 21mm</a:t>
            </a:r>
          </a:p>
        </p:txBody>
      </p:sp>
      <p:cxnSp>
        <p:nvCxnSpPr>
          <p:cNvPr id="54" name="Connector: Elbow 53">
            <a:extLst>
              <a:ext uri="{FF2B5EF4-FFF2-40B4-BE49-F238E27FC236}">
                <a16:creationId xmlns:a16="http://schemas.microsoft.com/office/drawing/2014/main" id="{8DB81EE6-95F5-4ED7-BFAF-19E122BE28E5}"/>
              </a:ext>
            </a:extLst>
          </p:cNvPr>
          <p:cNvCxnSpPr>
            <a:stCxn id="49" idx="3"/>
          </p:cNvCxnSpPr>
          <p:nvPr/>
        </p:nvCxnSpPr>
        <p:spPr>
          <a:xfrm>
            <a:off x="2006096" y="3250689"/>
            <a:ext cx="2281033" cy="369332"/>
          </a:xfrm>
          <a:prstGeom prst="bentConnector3">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15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par>
                                <p:cTn id="47" presetID="10"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500"/>
                                        <p:tgtEl>
                                          <p:spTgt spid="2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500"/>
                                        <p:tgtEl>
                                          <p:spTgt spid="2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fade">
                                      <p:cBhvr>
                                        <p:cTn id="68" dur="500"/>
                                        <p:tgtEl>
                                          <p:spTgt spid="28"/>
                                        </p:tgtEl>
                                      </p:cBhvr>
                                    </p:animEffect>
                                  </p:childTnLst>
                                </p:cTn>
                              </p:par>
                              <p:par>
                                <p:cTn id="69" presetID="10" presetClass="entr" presetSubtype="0" fill="hold" nodeType="with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fade">
                                      <p:cBhvr>
                                        <p:cTn id="71" dur="500"/>
                                        <p:tgtEl>
                                          <p:spTgt spid="3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fade">
                                      <p:cBhvr>
                                        <p:cTn id="79" dur="500"/>
                                        <p:tgtEl>
                                          <p:spTgt spid="31"/>
                                        </p:tgtEl>
                                      </p:cBhvr>
                                    </p:animEffect>
                                  </p:childTnLst>
                                </p:cTn>
                              </p:par>
                              <p:par>
                                <p:cTn id="80" presetID="10" presetClass="entr" presetSubtype="0" fill="hold" nodeType="with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fade">
                                      <p:cBhvr>
                                        <p:cTn id="82" dur="500"/>
                                        <p:tgtEl>
                                          <p:spTgt spid="3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fade">
                                      <p:cBhvr>
                                        <p:cTn id="85" dur="500"/>
                                        <p:tgtEl>
                                          <p:spTgt spid="33"/>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36"/>
                                        </p:tgtEl>
                                        <p:attrNameLst>
                                          <p:attrName>style.visibility</p:attrName>
                                        </p:attrNameLst>
                                      </p:cBhvr>
                                      <p:to>
                                        <p:strVal val="visible"/>
                                      </p:to>
                                    </p:set>
                                    <p:animEffect transition="in" filter="fade">
                                      <p:cBhvr>
                                        <p:cTn id="90" dur="500"/>
                                        <p:tgtEl>
                                          <p:spTgt spid="36"/>
                                        </p:tgtEl>
                                      </p:cBhvr>
                                    </p:animEffect>
                                  </p:childTnLst>
                                </p:cTn>
                              </p:par>
                              <p:par>
                                <p:cTn id="91" presetID="10" presetClass="entr" presetSubtype="0" fill="hold" nodeType="withEffect">
                                  <p:stCondLst>
                                    <p:cond delay="0"/>
                                  </p:stCondLst>
                                  <p:childTnLst>
                                    <p:set>
                                      <p:cBhvr>
                                        <p:cTn id="92" dur="1" fill="hold">
                                          <p:stCondLst>
                                            <p:cond delay="0"/>
                                          </p:stCondLst>
                                        </p:cTn>
                                        <p:tgtEl>
                                          <p:spTgt spid="35"/>
                                        </p:tgtEl>
                                        <p:attrNameLst>
                                          <p:attrName>style.visibility</p:attrName>
                                        </p:attrNameLst>
                                      </p:cBhvr>
                                      <p:to>
                                        <p:strVal val="visible"/>
                                      </p:to>
                                    </p:set>
                                    <p:animEffect transition="in" filter="fade">
                                      <p:cBhvr>
                                        <p:cTn id="93" dur="500"/>
                                        <p:tgtEl>
                                          <p:spTgt spid="3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5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37"/>
                                        </p:tgtEl>
                                        <p:attrNameLst>
                                          <p:attrName>style.visibility</p:attrName>
                                        </p:attrNameLst>
                                      </p:cBhvr>
                                      <p:to>
                                        <p:strVal val="visible"/>
                                      </p:to>
                                    </p:set>
                                    <p:animEffect transition="in" filter="fade">
                                      <p:cBhvr>
                                        <p:cTn id="101" dur="500"/>
                                        <p:tgtEl>
                                          <p:spTgt spid="37"/>
                                        </p:tgtEl>
                                      </p:cBhvr>
                                    </p:animEffect>
                                  </p:childTnLst>
                                </p:cTn>
                              </p:par>
                              <p:par>
                                <p:cTn id="102" presetID="10" presetClass="entr" presetSubtype="0" fill="hold" nodeType="withEffect">
                                  <p:stCondLst>
                                    <p:cond delay="0"/>
                                  </p:stCondLst>
                                  <p:childTnLst>
                                    <p:set>
                                      <p:cBhvr>
                                        <p:cTn id="103" dur="1" fill="hold">
                                          <p:stCondLst>
                                            <p:cond delay="0"/>
                                          </p:stCondLst>
                                        </p:cTn>
                                        <p:tgtEl>
                                          <p:spTgt spid="40"/>
                                        </p:tgtEl>
                                        <p:attrNameLst>
                                          <p:attrName>style.visibility</p:attrName>
                                        </p:attrNameLst>
                                      </p:cBhvr>
                                      <p:to>
                                        <p:strVal val="visible"/>
                                      </p:to>
                                    </p:set>
                                    <p:animEffect transition="in" filter="fade">
                                      <p:cBhvr>
                                        <p:cTn id="104" dur="500"/>
                                        <p:tgtEl>
                                          <p:spTgt spid="40"/>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39"/>
                                        </p:tgtEl>
                                        <p:attrNameLst>
                                          <p:attrName>style.visibility</p:attrName>
                                        </p:attrNameLst>
                                      </p:cBhvr>
                                      <p:to>
                                        <p:strVal val="visible"/>
                                      </p:to>
                                    </p:set>
                                    <p:animEffect transition="in" filter="fade">
                                      <p:cBhvr>
                                        <p:cTn id="107" dur="500"/>
                                        <p:tgtEl>
                                          <p:spTgt spid="39"/>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54"/>
                                        </p:tgtEl>
                                        <p:attrNameLst>
                                          <p:attrName>style.visibility</p:attrName>
                                        </p:attrNameLst>
                                      </p:cBhvr>
                                      <p:to>
                                        <p:strVal val="visible"/>
                                      </p:to>
                                    </p:set>
                                    <p:animEffect transition="in" filter="fade">
                                      <p:cBhvr>
                                        <p:cTn id="112" dur="500"/>
                                        <p:tgtEl>
                                          <p:spTgt spid="54"/>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8"/>
                                        </p:tgtEl>
                                        <p:attrNameLst>
                                          <p:attrName>style.visibility</p:attrName>
                                        </p:attrNameLst>
                                      </p:cBhvr>
                                      <p:to>
                                        <p:strVal val="visible"/>
                                      </p:to>
                                    </p:set>
                                    <p:animEffect transition="in" filter="fade">
                                      <p:cBhvr>
                                        <p:cTn id="115" dur="500"/>
                                        <p:tgtEl>
                                          <p:spTgt spid="48"/>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49"/>
                                        </p:tgtEl>
                                        <p:attrNameLst>
                                          <p:attrName>style.visibility</p:attrName>
                                        </p:attrNameLst>
                                      </p:cBhvr>
                                      <p:to>
                                        <p:strVal val="visible"/>
                                      </p:to>
                                    </p:set>
                                    <p:animEffect transition="in" filter="fade">
                                      <p:cBhvr>
                                        <p:cTn id="118" dur="500"/>
                                        <p:tgtEl>
                                          <p:spTgt spid="49"/>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grpId="0" nodeType="clickEffect">
                                  <p:stCondLst>
                                    <p:cond delay="0"/>
                                  </p:stCondLst>
                                  <p:childTnLst>
                                    <p:set>
                                      <p:cBhvr>
                                        <p:cTn id="122" dur="1" fill="hold">
                                          <p:stCondLst>
                                            <p:cond delay="0"/>
                                          </p:stCondLst>
                                        </p:cTn>
                                        <p:tgtEl>
                                          <p:spTgt spid="41"/>
                                        </p:tgtEl>
                                        <p:attrNameLst>
                                          <p:attrName>style.visibility</p:attrName>
                                        </p:attrNameLst>
                                      </p:cBhvr>
                                      <p:to>
                                        <p:strVal val="visible"/>
                                      </p:to>
                                    </p:set>
                                    <p:animEffect transition="in" filter="fade">
                                      <p:cBhvr>
                                        <p:cTn id="123" dur="500"/>
                                        <p:tgtEl>
                                          <p:spTgt spid="41"/>
                                        </p:tgtEl>
                                      </p:cBhvr>
                                    </p:animEffect>
                                  </p:childTnLst>
                                </p:cTn>
                              </p:par>
                              <p:par>
                                <p:cTn id="124" presetID="10" presetClass="entr" presetSubtype="0" fill="hold" nodeType="withEffect">
                                  <p:stCondLst>
                                    <p:cond delay="0"/>
                                  </p:stCondLst>
                                  <p:childTnLst>
                                    <p:set>
                                      <p:cBhvr>
                                        <p:cTn id="125" dur="1" fill="hold">
                                          <p:stCondLst>
                                            <p:cond delay="0"/>
                                          </p:stCondLst>
                                        </p:cTn>
                                        <p:tgtEl>
                                          <p:spTgt spid="47"/>
                                        </p:tgtEl>
                                        <p:attrNameLst>
                                          <p:attrName>style.visibility</p:attrName>
                                        </p:attrNameLst>
                                      </p:cBhvr>
                                      <p:to>
                                        <p:strVal val="visible"/>
                                      </p:to>
                                    </p:set>
                                    <p:animEffect transition="in" filter="fade">
                                      <p:cBhvr>
                                        <p:cTn id="126" dur="500"/>
                                        <p:tgtEl>
                                          <p:spTgt spid="47"/>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42"/>
                                        </p:tgtEl>
                                        <p:attrNameLst>
                                          <p:attrName>style.visibility</p:attrName>
                                        </p:attrNameLst>
                                      </p:cBhvr>
                                      <p:to>
                                        <p:strVal val="visible"/>
                                      </p:to>
                                    </p:set>
                                    <p:animEffect transition="in" filter="fade">
                                      <p:cBhvr>
                                        <p:cTn id="129" dur="500"/>
                                        <p:tgtEl>
                                          <p:spTgt spid="42"/>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grpId="0" nodeType="clickEffect">
                                  <p:stCondLst>
                                    <p:cond delay="0"/>
                                  </p:stCondLst>
                                  <p:childTnLst>
                                    <p:set>
                                      <p:cBhvr>
                                        <p:cTn id="133" dur="1" fill="hold">
                                          <p:stCondLst>
                                            <p:cond delay="0"/>
                                          </p:stCondLst>
                                        </p:cTn>
                                        <p:tgtEl>
                                          <p:spTgt spid="50"/>
                                        </p:tgtEl>
                                        <p:attrNameLst>
                                          <p:attrName>style.visibility</p:attrName>
                                        </p:attrNameLst>
                                      </p:cBhvr>
                                      <p:to>
                                        <p:strVal val="visible"/>
                                      </p:to>
                                    </p:set>
                                    <p:animEffect transition="in" filter="fade">
                                      <p:cBhvr>
                                        <p:cTn id="134" dur="500"/>
                                        <p:tgtEl>
                                          <p:spTgt spid="50"/>
                                        </p:tgtEl>
                                      </p:cBhvr>
                                    </p:animEffect>
                                  </p:childTnLst>
                                </p:cTn>
                              </p:par>
                              <p:par>
                                <p:cTn id="135" presetID="10" presetClass="entr" presetSubtype="0" fill="hold" nodeType="withEffect">
                                  <p:stCondLst>
                                    <p:cond delay="0"/>
                                  </p:stCondLst>
                                  <p:childTnLst>
                                    <p:set>
                                      <p:cBhvr>
                                        <p:cTn id="136" dur="1" fill="hold">
                                          <p:stCondLst>
                                            <p:cond delay="0"/>
                                          </p:stCondLst>
                                        </p:cTn>
                                        <p:tgtEl>
                                          <p:spTgt spid="52"/>
                                        </p:tgtEl>
                                        <p:attrNameLst>
                                          <p:attrName>style.visibility</p:attrName>
                                        </p:attrNameLst>
                                      </p:cBhvr>
                                      <p:to>
                                        <p:strVal val="visible"/>
                                      </p:to>
                                    </p:set>
                                    <p:animEffect transition="in" filter="fade">
                                      <p:cBhvr>
                                        <p:cTn id="137" dur="500"/>
                                        <p:tgtEl>
                                          <p:spTgt spid="52"/>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51"/>
                                        </p:tgtEl>
                                        <p:attrNameLst>
                                          <p:attrName>style.visibility</p:attrName>
                                        </p:attrNameLst>
                                      </p:cBhvr>
                                      <p:to>
                                        <p:strVal val="visible"/>
                                      </p:to>
                                    </p:set>
                                    <p:animEffect transition="in" filter="fade">
                                      <p:cBhvr>
                                        <p:cTn id="14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8" grpId="0" animBg="1"/>
      <p:bldP spid="19" grpId="0" animBg="1"/>
      <p:bldP spid="20" grpId="0" animBg="1"/>
      <p:bldP spid="22" grpId="0" animBg="1"/>
      <p:bldP spid="23" grpId="0" animBg="1"/>
      <p:bldP spid="25" grpId="0" animBg="1"/>
      <p:bldP spid="26" grpId="0" animBg="1"/>
      <p:bldP spid="28" grpId="0" animBg="1"/>
      <p:bldP spid="29" grpId="0" animBg="1"/>
      <p:bldP spid="31" grpId="0" animBg="1"/>
      <p:bldP spid="33" grpId="0" animBg="1"/>
      <p:bldP spid="34" grpId="0" animBg="1"/>
      <p:bldP spid="36" grpId="0" animBg="1"/>
      <p:bldP spid="37" grpId="0" animBg="1"/>
      <p:bldP spid="39" grpId="0" animBg="1"/>
      <p:bldP spid="41" grpId="0" animBg="1"/>
      <p:bldP spid="42" grpId="0" animBg="1"/>
      <p:bldP spid="48" grpId="0" animBg="1"/>
      <p:bldP spid="49" grpId="0" animBg="1"/>
      <p:bldP spid="50" grpId="0" animBg="1"/>
      <p:bldP spid="51" grpId="0" animBg="1"/>
      <p:bldP spid="5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77F14CAA-3C99-42B8-A1F1-0FAE038F74C5}"/>
              </a:ext>
            </a:extLst>
          </p:cNvPr>
          <p:cNvCxnSpPr/>
          <p:nvPr/>
        </p:nvCxnSpPr>
        <p:spPr>
          <a:xfrm>
            <a:off x="818865" y="1336939"/>
            <a:ext cx="10645254"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1092C86-E122-4EA4-9635-99C11E6F393B}"/>
              </a:ext>
            </a:extLst>
          </p:cNvPr>
          <p:cNvSpPr txBox="1"/>
          <p:nvPr/>
        </p:nvSpPr>
        <p:spPr>
          <a:xfrm>
            <a:off x="818865" y="776057"/>
            <a:ext cx="10645254" cy="523220"/>
          </a:xfrm>
          <a:prstGeom prst="rect">
            <a:avLst/>
          </a:prstGeom>
          <a:noFill/>
        </p:spPr>
        <p:txBody>
          <a:bodyPr wrap="square" rtlCol="0">
            <a:spAutoFit/>
          </a:bodyPr>
          <a:lstStyle/>
          <a:p>
            <a:r>
              <a:rPr lang="en-US" sz="2800" b="1" dirty="0">
                <a:latin typeface="Graphik (Headings)"/>
                <a:cs typeface="Arial" panose="020B0604020202020204" pitchFamily="34" charset="0"/>
              </a:rPr>
              <a:t>RASPBERRY PI</a:t>
            </a:r>
          </a:p>
        </p:txBody>
      </p:sp>
      <p:sp>
        <p:nvSpPr>
          <p:cNvPr id="43" name="TextBox 42">
            <a:extLst>
              <a:ext uri="{FF2B5EF4-FFF2-40B4-BE49-F238E27FC236}">
                <a16:creationId xmlns:a16="http://schemas.microsoft.com/office/drawing/2014/main" id="{EAACBBD0-0E39-46C2-85F6-DD5CEEA82571}"/>
              </a:ext>
            </a:extLst>
          </p:cNvPr>
          <p:cNvSpPr txBox="1"/>
          <p:nvPr/>
        </p:nvSpPr>
        <p:spPr>
          <a:xfrm>
            <a:off x="829056" y="1669790"/>
            <a:ext cx="9805416" cy="1892826"/>
          </a:xfrm>
          <a:prstGeom prst="rect">
            <a:avLst/>
          </a:prstGeom>
          <a:noFill/>
        </p:spPr>
        <p:txBody>
          <a:bodyPr wrap="square" lIns="0" tIns="0" rIns="0" bIns="45720" rtlCol="0">
            <a:spAutoFit/>
          </a:bodyPr>
          <a:lstStyle/>
          <a:p>
            <a:pPr marL="285750" indent="-285750">
              <a:lnSpc>
                <a:spcPct val="150000"/>
              </a:lnSpc>
              <a:buFont typeface="Arial" panose="020B0604020202020204" pitchFamily="34" charset="0"/>
              <a:buChar char="•"/>
            </a:pPr>
            <a:r>
              <a:rPr lang="en-US" sz="1600" dirty="0">
                <a:latin typeface="Arial" panose="020B0604020202020204" pitchFamily="34" charset="0"/>
                <a:cs typeface="Arial" panose="020B0604020202020204" pitchFamily="34" charset="0"/>
              </a:rPr>
              <a:t>For developing CS skills especially for kids.</a:t>
            </a:r>
          </a:p>
          <a:p>
            <a:pPr marL="285750" indent="-285750">
              <a:lnSpc>
                <a:spcPct val="150000"/>
              </a:lnSpc>
              <a:buFont typeface="Arial" panose="020B0604020202020204" pitchFamily="34" charset="0"/>
              <a:buChar char="•"/>
            </a:pPr>
            <a:r>
              <a:rPr lang="en-US" sz="1600" dirty="0">
                <a:latin typeface="Arial" panose="020B0604020202020204" pitchFamily="34" charset="0"/>
                <a:cs typeface="Arial" panose="020B0604020202020204" pitchFamily="34" charset="0"/>
              </a:rPr>
              <a:t>Limited access to computers</a:t>
            </a:r>
          </a:p>
          <a:p>
            <a:pPr marL="285750" indent="-285750">
              <a:lnSpc>
                <a:spcPct val="150000"/>
              </a:lnSpc>
              <a:buFont typeface="Arial" panose="020B0604020202020204" pitchFamily="34" charset="0"/>
              <a:buChar char="•"/>
            </a:pPr>
            <a:r>
              <a:rPr lang="en-US" sz="1600" dirty="0">
                <a:latin typeface="Arial" panose="020B0604020202020204" pitchFamily="34" charset="0"/>
                <a:cs typeface="Arial" panose="020B0604020202020204" pitchFamily="34" charset="0"/>
              </a:rPr>
              <a:t>Computers are the tool of 21</a:t>
            </a:r>
            <a:r>
              <a:rPr lang="en-US" sz="1600" baseline="30000" dirty="0">
                <a:latin typeface="Arial" panose="020B0604020202020204" pitchFamily="34" charset="0"/>
                <a:cs typeface="Arial" panose="020B0604020202020204" pitchFamily="34" charset="0"/>
              </a:rPr>
              <a:t>st</a:t>
            </a:r>
            <a:r>
              <a:rPr lang="en-US" sz="1600" dirty="0">
                <a:latin typeface="Arial" panose="020B0604020202020204" pitchFamily="34" charset="0"/>
                <a:cs typeface="Arial" panose="020B0604020202020204" pitchFamily="34" charset="0"/>
              </a:rPr>
              <a:t> century</a:t>
            </a:r>
          </a:p>
          <a:p>
            <a:pPr marL="285750" indent="-285750">
              <a:lnSpc>
                <a:spcPct val="150000"/>
              </a:lnSpc>
              <a:buFont typeface="Arial" panose="020B0604020202020204" pitchFamily="34" charset="0"/>
              <a:buChar char="•"/>
            </a:pPr>
            <a:r>
              <a:rPr lang="en-US" sz="1600" dirty="0">
                <a:latin typeface="Arial" panose="020B0604020202020204" pitchFamily="34" charset="0"/>
                <a:cs typeface="Arial" panose="020B0604020202020204" pitchFamily="34" charset="0"/>
              </a:rPr>
              <a:t>Computer science is concerned with much more than simply being able to use a computer.</a:t>
            </a:r>
          </a:p>
          <a:p>
            <a:pPr marL="285750" indent="-285750">
              <a:lnSpc>
                <a:spcPct val="150000"/>
              </a:lnSpc>
              <a:buFont typeface="Arial" panose="020B0604020202020204" pitchFamily="34" charset="0"/>
              <a:buChar char="•"/>
            </a:pPr>
            <a:r>
              <a:rPr lang="en-US" sz="1600" dirty="0">
                <a:latin typeface="Arial" panose="020B0604020202020204" pitchFamily="34" charset="0"/>
                <a:cs typeface="Arial" panose="020B0604020202020204" pitchFamily="34" charset="0"/>
              </a:rPr>
              <a:t>Children should understand how they work and how to program them.</a:t>
            </a:r>
          </a:p>
        </p:txBody>
      </p:sp>
      <p:pic>
        <p:nvPicPr>
          <p:cNvPr id="44" name="Picture 43">
            <a:extLst>
              <a:ext uri="{FF2B5EF4-FFF2-40B4-BE49-F238E27FC236}">
                <a16:creationId xmlns:a16="http://schemas.microsoft.com/office/drawing/2014/main" id="{87569015-91CD-4850-B213-D8169738FA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056" y="3869512"/>
            <a:ext cx="3361944" cy="2234400"/>
          </a:xfrm>
          <a:prstGeom prst="rect">
            <a:avLst/>
          </a:prstGeom>
        </p:spPr>
      </p:pic>
      <p:pic>
        <p:nvPicPr>
          <p:cNvPr id="45" name="Picture 44">
            <a:extLst>
              <a:ext uri="{FF2B5EF4-FFF2-40B4-BE49-F238E27FC236}">
                <a16:creationId xmlns:a16="http://schemas.microsoft.com/office/drawing/2014/main" id="{F744C3C1-96E4-468B-9138-7DC9FB1EE7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5475" y="3870828"/>
            <a:ext cx="3349625" cy="2233083"/>
          </a:xfrm>
          <a:prstGeom prst="rect">
            <a:avLst/>
          </a:prstGeom>
        </p:spPr>
      </p:pic>
      <p:pic>
        <p:nvPicPr>
          <p:cNvPr id="46" name="Picture 45">
            <a:extLst>
              <a:ext uri="{FF2B5EF4-FFF2-40B4-BE49-F238E27FC236}">
                <a16:creationId xmlns:a16="http://schemas.microsoft.com/office/drawing/2014/main" id="{9FA51E72-6021-48D3-ACD1-A3703B94BD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575" y="3869512"/>
            <a:ext cx="3351598" cy="2234399"/>
          </a:xfrm>
          <a:prstGeom prst="rect">
            <a:avLst/>
          </a:prstGeom>
        </p:spPr>
      </p:pic>
    </p:spTree>
    <p:extLst>
      <p:ext uri="{BB962C8B-B14F-4D97-AF65-F5344CB8AC3E}">
        <p14:creationId xmlns:p14="http://schemas.microsoft.com/office/powerpoint/2010/main" val="2407494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77F14CAA-3C99-42B8-A1F1-0FAE038F74C5}"/>
              </a:ext>
            </a:extLst>
          </p:cNvPr>
          <p:cNvCxnSpPr/>
          <p:nvPr/>
        </p:nvCxnSpPr>
        <p:spPr>
          <a:xfrm>
            <a:off x="818865" y="1336939"/>
            <a:ext cx="10645254"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1092C86-E122-4EA4-9635-99C11E6F393B}"/>
              </a:ext>
            </a:extLst>
          </p:cNvPr>
          <p:cNvSpPr txBox="1"/>
          <p:nvPr/>
        </p:nvSpPr>
        <p:spPr>
          <a:xfrm>
            <a:off x="818865" y="776057"/>
            <a:ext cx="10645254" cy="523220"/>
          </a:xfrm>
          <a:prstGeom prst="rect">
            <a:avLst/>
          </a:prstGeom>
          <a:noFill/>
        </p:spPr>
        <p:txBody>
          <a:bodyPr wrap="square" rtlCol="0">
            <a:spAutoFit/>
          </a:bodyPr>
          <a:lstStyle/>
          <a:p>
            <a:r>
              <a:rPr lang="en-US" sz="2800" b="1" dirty="0">
                <a:latin typeface="Graphik (Headings)"/>
                <a:cs typeface="Arial" panose="020B0604020202020204" pitchFamily="34" charset="0"/>
              </a:rPr>
              <a:t>ARDUINO</a:t>
            </a:r>
          </a:p>
        </p:txBody>
      </p:sp>
      <p:pic>
        <p:nvPicPr>
          <p:cNvPr id="6" name="Picture 5">
            <a:extLst>
              <a:ext uri="{FF2B5EF4-FFF2-40B4-BE49-F238E27FC236}">
                <a16:creationId xmlns:a16="http://schemas.microsoft.com/office/drawing/2014/main" id="{E0B9AB4B-7766-47ED-A497-AAF800BABF9A}"/>
              </a:ext>
            </a:extLst>
          </p:cNvPr>
          <p:cNvPicPr>
            <a:picLocks noChangeAspect="1"/>
          </p:cNvPicPr>
          <p:nvPr/>
        </p:nvPicPr>
        <p:blipFill>
          <a:blip r:embed="rId3"/>
          <a:stretch>
            <a:fillRect/>
          </a:stretch>
        </p:blipFill>
        <p:spPr>
          <a:xfrm rot="5400000">
            <a:off x="3444240" y="2350006"/>
            <a:ext cx="4754880" cy="3328416"/>
          </a:xfrm>
          <a:prstGeom prst="rect">
            <a:avLst/>
          </a:prstGeom>
        </p:spPr>
      </p:pic>
      <p:cxnSp>
        <p:nvCxnSpPr>
          <p:cNvPr id="7" name="Straight Connector 6">
            <a:extLst>
              <a:ext uri="{FF2B5EF4-FFF2-40B4-BE49-F238E27FC236}">
                <a16:creationId xmlns:a16="http://schemas.microsoft.com/office/drawing/2014/main" id="{7B3CA551-2489-4417-82E3-9094C18CCDA8}"/>
              </a:ext>
            </a:extLst>
          </p:cNvPr>
          <p:cNvCxnSpPr>
            <a:cxnSpLocks/>
          </p:cNvCxnSpPr>
          <p:nvPr/>
        </p:nvCxnSpPr>
        <p:spPr>
          <a:xfrm>
            <a:off x="7303008" y="3747732"/>
            <a:ext cx="987552" cy="0"/>
          </a:xfrm>
          <a:prstGeom prst="line">
            <a:avLst/>
          </a:prstGeom>
          <a:ln w="28575">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2670C9-6E79-4795-881F-58D54F2FD8DD}"/>
              </a:ext>
            </a:extLst>
          </p:cNvPr>
          <p:cNvCxnSpPr>
            <a:cxnSpLocks/>
          </p:cNvCxnSpPr>
          <p:nvPr/>
        </p:nvCxnSpPr>
        <p:spPr>
          <a:xfrm>
            <a:off x="7303009" y="3908656"/>
            <a:ext cx="329184" cy="0"/>
          </a:xfrm>
          <a:prstGeom prst="line">
            <a:avLst/>
          </a:prstGeom>
          <a:ln w="28575">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314AB807-781B-4377-9143-ED471F0833FA}"/>
              </a:ext>
            </a:extLst>
          </p:cNvPr>
          <p:cNvCxnSpPr>
            <a:cxnSpLocks/>
          </p:cNvCxnSpPr>
          <p:nvPr/>
        </p:nvCxnSpPr>
        <p:spPr>
          <a:xfrm rot="5400000">
            <a:off x="6538777" y="4665997"/>
            <a:ext cx="1857646" cy="329184"/>
          </a:xfrm>
          <a:prstGeom prst="bentConnector3">
            <a:avLst>
              <a:gd name="adj1" fmla="val 100508"/>
            </a:avLst>
          </a:prstGeom>
          <a:ln w="28575">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99D376E-AE52-4D8F-A73C-4CA9EBF72357}"/>
              </a:ext>
            </a:extLst>
          </p:cNvPr>
          <p:cNvCxnSpPr>
            <a:cxnSpLocks/>
          </p:cNvCxnSpPr>
          <p:nvPr/>
        </p:nvCxnSpPr>
        <p:spPr>
          <a:xfrm>
            <a:off x="7632193" y="4808436"/>
            <a:ext cx="658367" cy="0"/>
          </a:xfrm>
          <a:prstGeom prst="line">
            <a:avLst/>
          </a:prstGeom>
          <a:ln w="28575">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B67C9D3-F5A5-45F9-8F6B-47F44CD49ED4}"/>
              </a:ext>
            </a:extLst>
          </p:cNvPr>
          <p:cNvCxnSpPr>
            <a:cxnSpLocks/>
          </p:cNvCxnSpPr>
          <p:nvPr/>
        </p:nvCxnSpPr>
        <p:spPr>
          <a:xfrm>
            <a:off x="7303008" y="3564852"/>
            <a:ext cx="987552" cy="0"/>
          </a:xfrm>
          <a:prstGeom prst="line">
            <a:avLst/>
          </a:prstGeom>
          <a:ln w="28575">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F7EC0C0-1D40-4108-80AF-259411E3B249}"/>
              </a:ext>
            </a:extLst>
          </p:cNvPr>
          <p:cNvCxnSpPr>
            <a:cxnSpLocks/>
          </p:cNvCxnSpPr>
          <p:nvPr/>
        </p:nvCxnSpPr>
        <p:spPr>
          <a:xfrm>
            <a:off x="7303008" y="5905716"/>
            <a:ext cx="987552" cy="0"/>
          </a:xfrm>
          <a:prstGeom prst="line">
            <a:avLst/>
          </a:prstGeom>
          <a:ln w="28575">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57FED38-4AD7-4D08-9FC1-386E387ED7BC}"/>
              </a:ext>
            </a:extLst>
          </p:cNvPr>
          <p:cNvCxnSpPr>
            <a:cxnSpLocks/>
          </p:cNvCxnSpPr>
          <p:nvPr/>
        </p:nvCxnSpPr>
        <p:spPr>
          <a:xfrm>
            <a:off x="7303008" y="6088596"/>
            <a:ext cx="987552" cy="0"/>
          </a:xfrm>
          <a:prstGeom prst="line">
            <a:avLst/>
          </a:prstGeom>
          <a:ln w="28575">
            <a:solidFill>
              <a:srgbClr val="FF0066"/>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9FC8BD8-7A0D-47C2-8FCC-8D0E288A483B}"/>
              </a:ext>
            </a:extLst>
          </p:cNvPr>
          <p:cNvSpPr txBox="1"/>
          <p:nvPr/>
        </p:nvSpPr>
        <p:spPr>
          <a:xfrm>
            <a:off x="2696649" y="4041873"/>
            <a:ext cx="996058" cy="276999"/>
          </a:xfrm>
          <a:prstGeom prst="rect">
            <a:avLst/>
          </a:prstGeom>
          <a:noFill/>
        </p:spPr>
        <p:txBody>
          <a:bodyPr wrap="square" lIns="0" tIns="0" rIns="0" bIns="45720" rtlCol="0">
            <a:spAutoFit/>
          </a:bodyPr>
          <a:lstStyle/>
          <a:p>
            <a:pPr algn="r"/>
            <a:r>
              <a:rPr lang="en-US" sz="1500" dirty="0">
                <a:latin typeface="Arial" panose="020B0604020202020204" pitchFamily="34" charset="0"/>
                <a:cs typeface="Arial" panose="020B0604020202020204" pitchFamily="34" charset="0"/>
              </a:rPr>
              <a:t>Reset pin</a:t>
            </a:r>
          </a:p>
        </p:txBody>
      </p:sp>
      <p:sp>
        <p:nvSpPr>
          <p:cNvPr id="16" name="TextBox 15">
            <a:extLst>
              <a:ext uri="{FF2B5EF4-FFF2-40B4-BE49-F238E27FC236}">
                <a16:creationId xmlns:a16="http://schemas.microsoft.com/office/drawing/2014/main" id="{98F197CA-5F9B-4DF9-9DC8-22CF36C93682}"/>
              </a:ext>
            </a:extLst>
          </p:cNvPr>
          <p:cNvSpPr txBox="1"/>
          <p:nvPr/>
        </p:nvSpPr>
        <p:spPr>
          <a:xfrm>
            <a:off x="8378314" y="3630795"/>
            <a:ext cx="2084832" cy="276999"/>
          </a:xfrm>
          <a:prstGeom prst="rect">
            <a:avLst/>
          </a:prstGeom>
          <a:noFill/>
        </p:spPr>
        <p:txBody>
          <a:bodyPr wrap="square" lIns="0" tIns="0" rIns="0" bIns="45720" rtlCol="0">
            <a:spAutoFit/>
          </a:bodyPr>
          <a:lstStyle/>
          <a:p>
            <a:r>
              <a:rPr lang="en-US" sz="1500" dirty="0">
                <a:latin typeface="Arial" panose="020B0604020202020204" pitchFamily="34" charset="0"/>
                <a:cs typeface="Arial" panose="020B0604020202020204" pitchFamily="34" charset="0"/>
              </a:rPr>
              <a:t>Digital ground</a:t>
            </a:r>
          </a:p>
        </p:txBody>
      </p:sp>
      <p:sp>
        <p:nvSpPr>
          <p:cNvPr id="17" name="TextBox 16">
            <a:extLst>
              <a:ext uri="{FF2B5EF4-FFF2-40B4-BE49-F238E27FC236}">
                <a16:creationId xmlns:a16="http://schemas.microsoft.com/office/drawing/2014/main" id="{178A4AB9-3C50-41B3-A2F1-64F3821F783E}"/>
              </a:ext>
            </a:extLst>
          </p:cNvPr>
          <p:cNvSpPr txBox="1"/>
          <p:nvPr/>
        </p:nvSpPr>
        <p:spPr>
          <a:xfrm>
            <a:off x="8384410" y="4669936"/>
            <a:ext cx="2084832" cy="276999"/>
          </a:xfrm>
          <a:prstGeom prst="rect">
            <a:avLst/>
          </a:prstGeom>
          <a:noFill/>
        </p:spPr>
        <p:txBody>
          <a:bodyPr wrap="square" lIns="0" tIns="0" rIns="0" bIns="45720" rtlCol="0">
            <a:spAutoFit/>
          </a:bodyPr>
          <a:lstStyle/>
          <a:p>
            <a:r>
              <a:rPr lang="en-US" sz="1500" dirty="0">
                <a:latin typeface="Arial" panose="020B0604020202020204" pitchFamily="34" charset="0"/>
                <a:cs typeface="Arial" panose="020B0604020202020204" pitchFamily="34" charset="0"/>
              </a:rPr>
              <a:t>Digital I/O pins (2-13)</a:t>
            </a:r>
          </a:p>
        </p:txBody>
      </p:sp>
      <p:sp>
        <p:nvSpPr>
          <p:cNvPr id="18" name="TextBox 17">
            <a:extLst>
              <a:ext uri="{FF2B5EF4-FFF2-40B4-BE49-F238E27FC236}">
                <a16:creationId xmlns:a16="http://schemas.microsoft.com/office/drawing/2014/main" id="{D89C99F4-53FC-4C11-899B-ADF5B8778211}"/>
              </a:ext>
            </a:extLst>
          </p:cNvPr>
          <p:cNvSpPr txBox="1"/>
          <p:nvPr/>
        </p:nvSpPr>
        <p:spPr>
          <a:xfrm>
            <a:off x="8378314" y="5750777"/>
            <a:ext cx="2084832" cy="276999"/>
          </a:xfrm>
          <a:prstGeom prst="rect">
            <a:avLst/>
          </a:prstGeom>
          <a:noFill/>
        </p:spPr>
        <p:txBody>
          <a:bodyPr wrap="square" lIns="0" tIns="0" rIns="0" bIns="45720" rtlCol="0">
            <a:spAutoFit/>
          </a:bodyPr>
          <a:lstStyle/>
          <a:p>
            <a:r>
              <a:rPr lang="en-US" sz="1500" dirty="0">
                <a:latin typeface="Arial" panose="020B0604020202020204" pitchFamily="34" charset="0"/>
                <a:cs typeface="Arial" panose="020B0604020202020204" pitchFamily="34" charset="0"/>
              </a:rPr>
              <a:t>Serial Out (TX)</a:t>
            </a:r>
          </a:p>
        </p:txBody>
      </p:sp>
      <p:sp>
        <p:nvSpPr>
          <p:cNvPr id="19" name="TextBox 18">
            <a:extLst>
              <a:ext uri="{FF2B5EF4-FFF2-40B4-BE49-F238E27FC236}">
                <a16:creationId xmlns:a16="http://schemas.microsoft.com/office/drawing/2014/main" id="{487816DA-8EDE-424D-9971-91EF2DD6C913}"/>
              </a:ext>
            </a:extLst>
          </p:cNvPr>
          <p:cNvSpPr txBox="1"/>
          <p:nvPr/>
        </p:nvSpPr>
        <p:spPr>
          <a:xfrm>
            <a:off x="8381433" y="6019345"/>
            <a:ext cx="2084832" cy="276999"/>
          </a:xfrm>
          <a:prstGeom prst="rect">
            <a:avLst/>
          </a:prstGeom>
          <a:noFill/>
        </p:spPr>
        <p:txBody>
          <a:bodyPr wrap="square" lIns="0" tIns="0" rIns="0" bIns="45720" rtlCol="0">
            <a:spAutoFit/>
          </a:bodyPr>
          <a:lstStyle/>
          <a:p>
            <a:r>
              <a:rPr lang="en-US" sz="1500" dirty="0">
                <a:latin typeface="Arial" panose="020B0604020202020204" pitchFamily="34" charset="0"/>
                <a:cs typeface="Arial" panose="020B0604020202020204" pitchFamily="34" charset="0"/>
              </a:rPr>
              <a:t>Serial Out (RX)</a:t>
            </a:r>
          </a:p>
        </p:txBody>
      </p:sp>
      <p:cxnSp>
        <p:nvCxnSpPr>
          <p:cNvPr id="20" name="Straight Connector 19">
            <a:extLst>
              <a:ext uri="{FF2B5EF4-FFF2-40B4-BE49-F238E27FC236}">
                <a16:creationId xmlns:a16="http://schemas.microsoft.com/office/drawing/2014/main" id="{A6D6EF96-525F-4404-A487-357F4BACDA8E}"/>
              </a:ext>
            </a:extLst>
          </p:cNvPr>
          <p:cNvCxnSpPr>
            <a:cxnSpLocks/>
          </p:cNvCxnSpPr>
          <p:nvPr/>
        </p:nvCxnSpPr>
        <p:spPr>
          <a:xfrm>
            <a:off x="3736848" y="4160520"/>
            <a:ext cx="493776" cy="0"/>
          </a:xfrm>
          <a:prstGeom prst="line">
            <a:avLst/>
          </a:prstGeom>
          <a:ln w="28575">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4D87DB8-32D5-4B2B-B4B8-A7AD83D617B1}"/>
              </a:ext>
            </a:extLst>
          </p:cNvPr>
          <p:cNvCxnSpPr>
            <a:cxnSpLocks/>
          </p:cNvCxnSpPr>
          <p:nvPr/>
        </p:nvCxnSpPr>
        <p:spPr>
          <a:xfrm>
            <a:off x="2696648" y="4306824"/>
            <a:ext cx="1533976" cy="0"/>
          </a:xfrm>
          <a:prstGeom prst="line">
            <a:avLst/>
          </a:prstGeom>
          <a:ln w="28575">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3F37F4D-F60A-4A89-A346-206216684949}"/>
              </a:ext>
            </a:extLst>
          </p:cNvPr>
          <p:cNvCxnSpPr>
            <a:cxnSpLocks/>
          </p:cNvCxnSpPr>
          <p:nvPr/>
        </p:nvCxnSpPr>
        <p:spPr>
          <a:xfrm>
            <a:off x="3243072" y="4487056"/>
            <a:ext cx="987552" cy="0"/>
          </a:xfrm>
          <a:prstGeom prst="line">
            <a:avLst/>
          </a:prstGeom>
          <a:ln w="28575">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0DB8E5B-861E-4055-974C-32E3CFE60C8A}"/>
              </a:ext>
            </a:extLst>
          </p:cNvPr>
          <p:cNvCxnSpPr>
            <a:cxnSpLocks/>
          </p:cNvCxnSpPr>
          <p:nvPr/>
        </p:nvCxnSpPr>
        <p:spPr>
          <a:xfrm>
            <a:off x="3243072" y="4951117"/>
            <a:ext cx="987552" cy="0"/>
          </a:xfrm>
          <a:prstGeom prst="line">
            <a:avLst/>
          </a:prstGeom>
          <a:ln w="28575">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F1216E87-775A-45FA-A25C-CB700E755D1C}"/>
              </a:ext>
            </a:extLst>
          </p:cNvPr>
          <p:cNvCxnSpPr>
            <a:cxnSpLocks/>
          </p:cNvCxnSpPr>
          <p:nvPr/>
        </p:nvCxnSpPr>
        <p:spPr>
          <a:xfrm rot="10800000" flipV="1">
            <a:off x="4011167" y="4642355"/>
            <a:ext cx="225810" cy="188234"/>
          </a:xfrm>
          <a:prstGeom prst="bentConnector3">
            <a:avLst>
              <a:gd name="adj1" fmla="val 144688"/>
            </a:avLst>
          </a:prstGeom>
          <a:ln w="28575">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4719193-8D88-47E2-8330-DAE167FB490E}"/>
              </a:ext>
            </a:extLst>
          </p:cNvPr>
          <p:cNvCxnSpPr>
            <a:cxnSpLocks/>
          </p:cNvCxnSpPr>
          <p:nvPr/>
        </p:nvCxnSpPr>
        <p:spPr>
          <a:xfrm>
            <a:off x="3977220" y="4825914"/>
            <a:ext cx="259757" cy="4675"/>
          </a:xfrm>
          <a:prstGeom prst="line">
            <a:avLst/>
          </a:prstGeom>
          <a:ln w="28575">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DCF428B-3B10-4E81-A7E8-1B6B51507051}"/>
              </a:ext>
            </a:extLst>
          </p:cNvPr>
          <p:cNvCxnSpPr>
            <a:cxnSpLocks/>
          </p:cNvCxnSpPr>
          <p:nvPr/>
        </p:nvCxnSpPr>
        <p:spPr>
          <a:xfrm>
            <a:off x="3243072" y="4736472"/>
            <a:ext cx="658368" cy="0"/>
          </a:xfrm>
          <a:prstGeom prst="line">
            <a:avLst/>
          </a:prstGeom>
          <a:ln w="28575">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103C8754-4BEA-4B48-BF3F-EFA9F5469EF6}"/>
              </a:ext>
            </a:extLst>
          </p:cNvPr>
          <p:cNvCxnSpPr>
            <a:cxnSpLocks/>
          </p:cNvCxnSpPr>
          <p:nvPr/>
        </p:nvCxnSpPr>
        <p:spPr>
          <a:xfrm rot="5400000">
            <a:off x="3658624" y="5515727"/>
            <a:ext cx="836280" cy="320428"/>
          </a:xfrm>
          <a:prstGeom prst="bentConnector3">
            <a:avLst>
              <a:gd name="adj1" fmla="val 1041"/>
            </a:avLst>
          </a:prstGeom>
          <a:ln w="28575">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D0ADB80-4386-4693-86DE-12B27152C5E1}"/>
              </a:ext>
            </a:extLst>
          </p:cNvPr>
          <p:cNvCxnSpPr>
            <a:cxnSpLocks/>
          </p:cNvCxnSpPr>
          <p:nvPr/>
        </p:nvCxnSpPr>
        <p:spPr>
          <a:xfrm>
            <a:off x="3901440" y="6086159"/>
            <a:ext cx="335537" cy="0"/>
          </a:xfrm>
          <a:prstGeom prst="line">
            <a:avLst/>
          </a:prstGeom>
          <a:ln w="28575">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32B5BC3-55CC-464F-B892-047E4A54A344}"/>
              </a:ext>
            </a:extLst>
          </p:cNvPr>
          <p:cNvCxnSpPr>
            <a:cxnSpLocks/>
          </p:cNvCxnSpPr>
          <p:nvPr/>
        </p:nvCxnSpPr>
        <p:spPr>
          <a:xfrm>
            <a:off x="3258182" y="5697112"/>
            <a:ext cx="658368" cy="0"/>
          </a:xfrm>
          <a:prstGeom prst="line">
            <a:avLst/>
          </a:prstGeom>
          <a:ln w="28575">
            <a:solidFill>
              <a:srgbClr val="FF0066"/>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26E8EEF-1F65-46D9-A70A-0F6253208E69}"/>
              </a:ext>
            </a:extLst>
          </p:cNvPr>
          <p:cNvSpPr txBox="1"/>
          <p:nvPr/>
        </p:nvSpPr>
        <p:spPr>
          <a:xfrm>
            <a:off x="8378314" y="3422646"/>
            <a:ext cx="2084832" cy="276999"/>
          </a:xfrm>
          <a:prstGeom prst="rect">
            <a:avLst/>
          </a:prstGeom>
          <a:noFill/>
        </p:spPr>
        <p:txBody>
          <a:bodyPr wrap="square" lIns="0" tIns="0" rIns="0" bIns="45720" rtlCol="0">
            <a:spAutoFit/>
          </a:bodyPr>
          <a:lstStyle/>
          <a:p>
            <a:r>
              <a:rPr lang="en-US" sz="1500" dirty="0">
                <a:latin typeface="Arial" panose="020B0604020202020204" pitchFamily="34" charset="0"/>
                <a:cs typeface="Arial" panose="020B0604020202020204" pitchFamily="34" charset="0"/>
              </a:rPr>
              <a:t>Analog reference pin</a:t>
            </a:r>
          </a:p>
        </p:txBody>
      </p:sp>
      <p:sp>
        <p:nvSpPr>
          <p:cNvPr id="31" name="TextBox 30">
            <a:extLst>
              <a:ext uri="{FF2B5EF4-FFF2-40B4-BE49-F238E27FC236}">
                <a16:creationId xmlns:a16="http://schemas.microsoft.com/office/drawing/2014/main" id="{D67EFDE7-35F6-4A96-8F64-3569E62E70E7}"/>
              </a:ext>
            </a:extLst>
          </p:cNvPr>
          <p:cNvSpPr txBox="1"/>
          <p:nvPr/>
        </p:nvSpPr>
        <p:spPr>
          <a:xfrm>
            <a:off x="902208" y="4168324"/>
            <a:ext cx="1724446" cy="276999"/>
          </a:xfrm>
          <a:prstGeom prst="rect">
            <a:avLst/>
          </a:prstGeom>
          <a:noFill/>
        </p:spPr>
        <p:txBody>
          <a:bodyPr wrap="square" lIns="0" tIns="0" rIns="0" bIns="45720" rtlCol="0">
            <a:spAutoFit/>
          </a:bodyPr>
          <a:lstStyle/>
          <a:p>
            <a:pPr algn="r"/>
            <a:r>
              <a:rPr lang="en-US" sz="1500" dirty="0">
                <a:latin typeface="Arial" panose="020B0604020202020204" pitchFamily="34" charset="0"/>
                <a:cs typeface="Arial" panose="020B0604020202020204" pitchFamily="34" charset="0"/>
              </a:rPr>
              <a:t>3.3 volt power pin</a:t>
            </a:r>
          </a:p>
        </p:txBody>
      </p:sp>
      <p:sp>
        <p:nvSpPr>
          <p:cNvPr id="32" name="TextBox 31">
            <a:extLst>
              <a:ext uri="{FF2B5EF4-FFF2-40B4-BE49-F238E27FC236}">
                <a16:creationId xmlns:a16="http://schemas.microsoft.com/office/drawing/2014/main" id="{8D233E02-3760-4A7C-8561-3E8C302835CF}"/>
              </a:ext>
            </a:extLst>
          </p:cNvPr>
          <p:cNvSpPr txBox="1"/>
          <p:nvPr/>
        </p:nvSpPr>
        <p:spPr>
          <a:xfrm>
            <a:off x="1445473" y="4380847"/>
            <a:ext cx="1724446" cy="276999"/>
          </a:xfrm>
          <a:prstGeom prst="rect">
            <a:avLst/>
          </a:prstGeom>
          <a:noFill/>
        </p:spPr>
        <p:txBody>
          <a:bodyPr wrap="square" lIns="0" tIns="0" rIns="0" bIns="45720" rtlCol="0">
            <a:spAutoFit/>
          </a:bodyPr>
          <a:lstStyle/>
          <a:p>
            <a:pPr algn="r"/>
            <a:r>
              <a:rPr lang="en-US" sz="1500" dirty="0">
                <a:latin typeface="Arial" panose="020B0604020202020204" pitchFamily="34" charset="0"/>
                <a:cs typeface="Arial" panose="020B0604020202020204" pitchFamily="34" charset="0"/>
              </a:rPr>
              <a:t>5 volt power pin</a:t>
            </a:r>
          </a:p>
        </p:txBody>
      </p:sp>
      <p:sp>
        <p:nvSpPr>
          <p:cNvPr id="33" name="TextBox 32">
            <a:extLst>
              <a:ext uri="{FF2B5EF4-FFF2-40B4-BE49-F238E27FC236}">
                <a16:creationId xmlns:a16="http://schemas.microsoft.com/office/drawing/2014/main" id="{88907210-6F10-4A06-A71E-44AEEB6CFA31}"/>
              </a:ext>
            </a:extLst>
          </p:cNvPr>
          <p:cNvSpPr txBox="1"/>
          <p:nvPr/>
        </p:nvSpPr>
        <p:spPr>
          <a:xfrm>
            <a:off x="1463763" y="4629272"/>
            <a:ext cx="1724446" cy="276999"/>
          </a:xfrm>
          <a:prstGeom prst="rect">
            <a:avLst/>
          </a:prstGeom>
          <a:noFill/>
        </p:spPr>
        <p:txBody>
          <a:bodyPr wrap="square" lIns="0" tIns="0" rIns="0" bIns="45720" rtlCol="0">
            <a:spAutoFit/>
          </a:bodyPr>
          <a:lstStyle/>
          <a:p>
            <a:pPr algn="r"/>
            <a:r>
              <a:rPr lang="en-US" sz="1500" dirty="0">
                <a:latin typeface="Arial" panose="020B0604020202020204" pitchFamily="34" charset="0"/>
                <a:cs typeface="Arial" panose="020B0604020202020204" pitchFamily="34" charset="0"/>
              </a:rPr>
              <a:t>Ground pins</a:t>
            </a:r>
          </a:p>
        </p:txBody>
      </p:sp>
      <p:sp>
        <p:nvSpPr>
          <p:cNvPr id="34" name="TextBox 33">
            <a:extLst>
              <a:ext uri="{FF2B5EF4-FFF2-40B4-BE49-F238E27FC236}">
                <a16:creationId xmlns:a16="http://schemas.microsoft.com/office/drawing/2014/main" id="{F699BD14-7588-4810-8AB6-17760F361FDC}"/>
              </a:ext>
            </a:extLst>
          </p:cNvPr>
          <p:cNvSpPr txBox="1"/>
          <p:nvPr/>
        </p:nvSpPr>
        <p:spPr>
          <a:xfrm>
            <a:off x="1470232" y="4840389"/>
            <a:ext cx="1724446" cy="276999"/>
          </a:xfrm>
          <a:prstGeom prst="rect">
            <a:avLst/>
          </a:prstGeom>
          <a:noFill/>
        </p:spPr>
        <p:txBody>
          <a:bodyPr wrap="square" lIns="0" tIns="0" rIns="0" bIns="45720" rtlCol="0">
            <a:spAutoFit/>
          </a:bodyPr>
          <a:lstStyle/>
          <a:p>
            <a:pPr algn="r"/>
            <a:r>
              <a:rPr lang="en-US" sz="1500" dirty="0">
                <a:latin typeface="Arial" panose="020B0604020202020204" pitchFamily="34" charset="0"/>
                <a:cs typeface="Arial" panose="020B0604020202020204" pitchFamily="34" charset="0"/>
              </a:rPr>
              <a:t>Voltage in</a:t>
            </a:r>
          </a:p>
        </p:txBody>
      </p:sp>
      <p:sp>
        <p:nvSpPr>
          <p:cNvPr id="35" name="TextBox 34">
            <a:extLst>
              <a:ext uri="{FF2B5EF4-FFF2-40B4-BE49-F238E27FC236}">
                <a16:creationId xmlns:a16="http://schemas.microsoft.com/office/drawing/2014/main" id="{3AC20D4D-EA15-4565-B9AC-440DB42151C9}"/>
              </a:ext>
            </a:extLst>
          </p:cNvPr>
          <p:cNvSpPr txBox="1"/>
          <p:nvPr/>
        </p:nvSpPr>
        <p:spPr>
          <a:xfrm>
            <a:off x="1481559" y="5558612"/>
            <a:ext cx="1724446" cy="507831"/>
          </a:xfrm>
          <a:prstGeom prst="rect">
            <a:avLst/>
          </a:prstGeom>
          <a:noFill/>
        </p:spPr>
        <p:txBody>
          <a:bodyPr wrap="square" lIns="0" tIns="0" rIns="0" bIns="45720" rtlCol="0">
            <a:spAutoFit/>
          </a:bodyPr>
          <a:lstStyle/>
          <a:p>
            <a:pPr algn="r"/>
            <a:r>
              <a:rPr lang="en-US" sz="1500" dirty="0">
                <a:latin typeface="Arial" panose="020B0604020202020204" pitchFamily="34" charset="0"/>
                <a:cs typeface="Arial" panose="020B0604020202020204" pitchFamily="34" charset="0"/>
              </a:rPr>
              <a:t>Analog in pins </a:t>
            </a:r>
          </a:p>
          <a:p>
            <a:pPr algn="r"/>
            <a:r>
              <a:rPr lang="en-US" sz="1500" dirty="0">
                <a:latin typeface="Arial" panose="020B0604020202020204" pitchFamily="34" charset="0"/>
                <a:cs typeface="Arial" panose="020B0604020202020204" pitchFamily="34" charset="0"/>
              </a:rPr>
              <a:t>(0-5)</a:t>
            </a:r>
          </a:p>
        </p:txBody>
      </p:sp>
      <p:sp>
        <p:nvSpPr>
          <p:cNvPr id="36" name="Rectangle 35">
            <a:extLst>
              <a:ext uri="{FF2B5EF4-FFF2-40B4-BE49-F238E27FC236}">
                <a16:creationId xmlns:a16="http://schemas.microsoft.com/office/drawing/2014/main" id="{06ECF3E2-CAFA-4E57-8AA5-39FCF074111B}"/>
              </a:ext>
            </a:extLst>
          </p:cNvPr>
          <p:cNvSpPr/>
          <p:nvPr/>
        </p:nvSpPr>
        <p:spPr>
          <a:xfrm>
            <a:off x="4815840" y="3901766"/>
            <a:ext cx="658368" cy="2256078"/>
          </a:xfrm>
          <a:prstGeom prst="rect">
            <a:avLst/>
          </a:prstGeom>
          <a:noFill/>
          <a:ln w="28575">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Arial" panose="020B0604020202020204" pitchFamily="34" charset="0"/>
              <a:cs typeface="Arial" panose="020B0604020202020204" pitchFamily="34" charset="0"/>
            </a:endParaRPr>
          </a:p>
        </p:txBody>
      </p:sp>
      <p:cxnSp>
        <p:nvCxnSpPr>
          <p:cNvPr id="37" name="Connector: Elbow 36">
            <a:extLst>
              <a:ext uri="{FF2B5EF4-FFF2-40B4-BE49-F238E27FC236}">
                <a16:creationId xmlns:a16="http://schemas.microsoft.com/office/drawing/2014/main" id="{9B18BE06-F319-4522-BAF9-C6EF1F76E7A8}"/>
              </a:ext>
            </a:extLst>
          </p:cNvPr>
          <p:cNvCxnSpPr>
            <a:stCxn id="36" idx="0"/>
          </p:cNvCxnSpPr>
          <p:nvPr/>
        </p:nvCxnSpPr>
        <p:spPr>
          <a:xfrm rot="16200000" flipV="1">
            <a:off x="4033146" y="2789888"/>
            <a:ext cx="336914" cy="1886842"/>
          </a:xfrm>
          <a:prstGeom prst="bentConnector2">
            <a:avLst/>
          </a:prstGeom>
          <a:ln w="28575">
            <a:solidFill>
              <a:srgbClr val="FF0066"/>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C211FD1B-6BC2-4A5F-83C1-A5933D067CDF}"/>
              </a:ext>
            </a:extLst>
          </p:cNvPr>
          <p:cNvSpPr txBox="1"/>
          <p:nvPr/>
        </p:nvSpPr>
        <p:spPr>
          <a:xfrm>
            <a:off x="1170566" y="2257304"/>
            <a:ext cx="2094480" cy="276999"/>
          </a:xfrm>
          <a:prstGeom prst="rect">
            <a:avLst/>
          </a:prstGeom>
          <a:noFill/>
        </p:spPr>
        <p:txBody>
          <a:bodyPr wrap="square" lIns="0" tIns="0" rIns="0" bIns="45720" rtlCol="0">
            <a:spAutoFit/>
          </a:bodyPr>
          <a:lstStyle/>
          <a:p>
            <a:pPr algn="r"/>
            <a:r>
              <a:rPr lang="en-US" sz="1500" dirty="0">
                <a:latin typeface="Arial" panose="020B0604020202020204" pitchFamily="34" charset="0"/>
                <a:cs typeface="Arial" panose="020B0604020202020204" pitchFamily="34" charset="0"/>
              </a:rPr>
              <a:t>External power supply</a:t>
            </a:r>
          </a:p>
        </p:txBody>
      </p:sp>
      <p:sp>
        <p:nvSpPr>
          <p:cNvPr id="40" name="Rectangle 39">
            <a:extLst>
              <a:ext uri="{FF2B5EF4-FFF2-40B4-BE49-F238E27FC236}">
                <a16:creationId xmlns:a16="http://schemas.microsoft.com/office/drawing/2014/main" id="{8E3CCB43-4FBE-42DF-A014-6633BB196AC0}"/>
              </a:ext>
            </a:extLst>
          </p:cNvPr>
          <p:cNvSpPr/>
          <p:nvPr/>
        </p:nvSpPr>
        <p:spPr>
          <a:xfrm>
            <a:off x="6036564" y="1636774"/>
            <a:ext cx="864108" cy="1060706"/>
          </a:xfrm>
          <a:prstGeom prst="rect">
            <a:avLst/>
          </a:prstGeom>
          <a:noFill/>
          <a:ln w="28575">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Arial" panose="020B0604020202020204" pitchFamily="34" charset="0"/>
              <a:cs typeface="Arial" panose="020B0604020202020204" pitchFamily="34" charset="0"/>
            </a:endParaRPr>
          </a:p>
        </p:txBody>
      </p:sp>
      <p:sp>
        <p:nvSpPr>
          <p:cNvPr id="41" name="Rectangle 40">
            <a:extLst>
              <a:ext uri="{FF2B5EF4-FFF2-40B4-BE49-F238E27FC236}">
                <a16:creationId xmlns:a16="http://schemas.microsoft.com/office/drawing/2014/main" id="{CA9E731A-0CDD-46C3-9826-C6543AD1CE63}"/>
              </a:ext>
            </a:extLst>
          </p:cNvPr>
          <p:cNvSpPr/>
          <p:nvPr/>
        </p:nvSpPr>
        <p:spPr>
          <a:xfrm>
            <a:off x="4340352" y="1965960"/>
            <a:ext cx="652272" cy="931366"/>
          </a:xfrm>
          <a:prstGeom prst="rect">
            <a:avLst/>
          </a:prstGeom>
          <a:noFill/>
          <a:ln w="28575">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Arial" panose="020B0604020202020204" pitchFamily="34" charset="0"/>
              <a:cs typeface="Arial" panose="020B0604020202020204" pitchFamily="34" charset="0"/>
            </a:endParaRPr>
          </a:p>
        </p:txBody>
      </p:sp>
      <p:cxnSp>
        <p:nvCxnSpPr>
          <p:cNvPr id="42" name="Straight Connector 41">
            <a:extLst>
              <a:ext uri="{FF2B5EF4-FFF2-40B4-BE49-F238E27FC236}">
                <a16:creationId xmlns:a16="http://schemas.microsoft.com/office/drawing/2014/main" id="{FD1528A1-9C48-47BB-AEE5-0DE4593C8970}"/>
              </a:ext>
            </a:extLst>
          </p:cNvPr>
          <p:cNvCxnSpPr>
            <a:cxnSpLocks/>
          </p:cNvCxnSpPr>
          <p:nvPr/>
        </p:nvCxnSpPr>
        <p:spPr>
          <a:xfrm>
            <a:off x="3352800" y="2368296"/>
            <a:ext cx="987552" cy="0"/>
          </a:xfrm>
          <a:prstGeom prst="line">
            <a:avLst/>
          </a:prstGeom>
          <a:ln w="28575">
            <a:solidFill>
              <a:srgbClr val="FF0066"/>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54F974C-6E7B-4D9F-BDDD-CD43518E9C1F}"/>
              </a:ext>
            </a:extLst>
          </p:cNvPr>
          <p:cNvSpPr txBox="1"/>
          <p:nvPr/>
        </p:nvSpPr>
        <p:spPr>
          <a:xfrm>
            <a:off x="1111525" y="3331513"/>
            <a:ext cx="2094480" cy="507831"/>
          </a:xfrm>
          <a:prstGeom prst="rect">
            <a:avLst/>
          </a:prstGeom>
          <a:noFill/>
        </p:spPr>
        <p:txBody>
          <a:bodyPr wrap="square" lIns="0" tIns="0" rIns="0" bIns="45720" rtlCol="0">
            <a:spAutoFit/>
          </a:bodyPr>
          <a:lstStyle/>
          <a:p>
            <a:pPr algn="r"/>
            <a:r>
              <a:rPr lang="en-US" sz="1500" dirty="0">
                <a:latin typeface="Arial" panose="020B0604020202020204" pitchFamily="34" charset="0"/>
                <a:cs typeface="Arial" panose="020B0604020202020204" pitchFamily="34" charset="0"/>
              </a:rPr>
              <a:t>ATmega328 microcontroller</a:t>
            </a:r>
          </a:p>
        </p:txBody>
      </p:sp>
      <p:sp>
        <p:nvSpPr>
          <p:cNvPr id="46" name="TextBox 45">
            <a:extLst>
              <a:ext uri="{FF2B5EF4-FFF2-40B4-BE49-F238E27FC236}">
                <a16:creationId xmlns:a16="http://schemas.microsoft.com/office/drawing/2014/main" id="{2F5B6C97-6443-4897-86EB-8AA125A8C82B}"/>
              </a:ext>
            </a:extLst>
          </p:cNvPr>
          <p:cNvSpPr txBox="1"/>
          <p:nvPr/>
        </p:nvSpPr>
        <p:spPr>
          <a:xfrm>
            <a:off x="8290560" y="2025236"/>
            <a:ext cx="2084832" cy="276999"/>
          </a:xfrm>
          <a:prstGeom prst="rect">
            <a:avLst/>
          </a:prstGeom>
          <a:noFill/>
        </p:spPr>
        <p:txBody>
          <a:bodyPr wrap="square" lIns="0" tIns="0" rIns="0" bIns="45720" rtlCol="0">
            <a:spAutoFit/>
          </a:bodyPr>
          <a:lstStyle/>
          <a:p>
            <a:r>
              <a:rPr lang="en-US" sz="1500" dirty="0">
                <a:latin typeface="Arial" panose="020B0604020202020204" pitchFamily="34" charset="0"/>
                <a:cs typeface="Arial" panose="020B0604020202020204" pitchFamily="34" charset="0"/>
              </a:rPr>
              <a:t>USB plug</a:t>
            </a:r>
          </a:p>
        </p:txBody>
      </p:sp>
      <p:cxnSp>
        <p:nvCxnSpPr>
          <p:cNvPr id="47" name="Connector: Elbow 46">
            <a:extLst>
              <a:ext uri="{FF2B5EF4-FFF2-40B4-BE49-F238E27FC236}">
                <a16:creationId xmlns:a16="http://schemas.microsoft.com/office/drawing/2014/main" id="{235DFF03-7C6E-41C2-AFCF-25484FE0B01B}"/>
              </a:ext>
            </a:extLst>
          </p:cNvPr>
          <p:cNvCxnSpPr>
            <a:stCxn id="40" idx="0"/>
            <a:endCxn id="46" idx="1"/>
          </p:cNvCxnSpPr>
          <p:nvPr/>
        </p:nvCxnSpPr>
        <p:spPr>
          <a:xfrm rot="16200000" flipH="1">
            <a:off x="7116108" y="989284"/>
            <a:ext cx="526962" cy="1821942"/>
          </a:xfrm>
          <a:prstGeom prst="bentConnector4">
            <a:avLst>
              <a:gd name="adj1" fmla="val -24293"/>
              <a:gd name="adj2" fmla="val 61857"/>
            </a:avLst>
          </a:prstGeom>
          <a:ln w="28575">
            <a:solidFill>
              <a:srgbClr val="FF0066"/>
            </a:solidFil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B896EB66-8326-4636-AAD7-3098C4C756EF}"/>
              </a:ext>
            </a:extLst>
          </p:cNvPr>
          <p:cNvSpPr/>
          <p:nvPr/>
        </p:nvSpPr>
        <p:spPr>
          <a:xfrm>
            <a:off x="5620512" y="5330951"/>
            <a:ext cx="416052" cy="419825"/>
          </a:xfrm>
          <a:prstGeom prst="rect">
            <a:avLst/>
          </a:prstGeom>
          <a:noFill/>
          <a:ln w="28575">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Arial" panose="020B0604020202020204" pitchFamily="34" charset="0"/>
              <a:cs typeface="Arial" panose="020B0604020202020204" pitchFamily="34" charset="0"/>
            </a:endParaRPr>
          </a:p>
        </p:txBody>
      </p:sp>
      <p:cxnSp>
        <p:nvCxnSpPr>
          <p:cNvPr id="49" name="Straight Connector 48">
            <a:extLst>
              <a:ext uri="{FF2B5EF4-FFF2-40B4-BE49-F238E27FC236}">
                <a16:creationId xmlns:a16="http://schemas.microsoft.com/office/drawing/2014/main" id="{1BCCC21C-20B4-4CF5-8DDB-1D9382485DE9}"/>
              </a:ext>
            </a:extLst>
          </p:cNvPr>
          <p:cNvCxnSpPr>
            <a:cxnSpLocks/>
          </p:cNvCxnSpPr>
          <p:nvPr/>
        </p:nvCxnSpPr>
        <p:spPr>
          <a:xfrm>
            <a:off x="6036564" y="5558612"/>
            <a:ext cx="2341750" cy="0"/>
          </a:xfrm>
          <a:prstGeom prst="line">
            <a:avLst/>
          </a:prstGeom>
          <a:ln w="28575">
            <a:solidFill>
              <a:srgbClr val="FF0066"/>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BD7469D-179E-406D-8EE8-A3176F63DF62}"/>
              </a:ext>
            </a:extLst>
          </p:cNvPr>
          <p:cNvSpPr txBox="1"/>
          <p:nvPr/>
        </p:nvSpPr>
        <p:spPr>
          <a:xfrm>
            <a:off x="8455151" y="5432078"/>
            <a:ext cx="2084832" cy="276999"/>
          </a:xfrm>
          <a:prstGeom prst="rect">
            <a:avLst/>
          </a:prstGeom>
          <a:noFill/>
        </p:spPr>
        <p:txBody>
          <a:bodyPr wrap="square" lIns="0" tIns="0" rIns="0" bIns="45720" rtlCol="0">
            <a:spAutoFit/>
          </a:bodyPr>
          <a:lstStyle/>
          <a:p>
            <a:r>
              <a:rPr lang="en-US" sz="1500" dirty="0">
                <a:latin typeface="Arial" panose="020B0604020202020204" pitchFamily="34" charset="0"/>
                <a:cs typeface="Arial" panose="020B0604020202020204" pitchFamily="34" charset="0"/>
              </a:rPr>
              <a:t>Reset button</a:t>
            </a:r>
          </a:p>
        </p:txBody>
      </p:sp>
    </p:spTree>
    <p:extLst>
      <p:ext uri="{BB962C8B-B14F-4D97-AF65-F5344CB8AC3E}">
        <p14:creationId xmlns:p14="http://schemas.microsoft.com/office/powerpoint/2010/main" val="2326985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500"/>
                                        <p:tgtEl>
                                          <p:spTgt spid="4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10"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8"/>
                                        </p:tgtEl>
                                        <p:attrNameLst>
                                          <p:attrName>style.visibility</p:attrName>
                                        </p:attrNameLst>
                                      </p:cBhvr>
                                      <p:to>
                                        <p:strVal val="visible"/>
                                      </p:to>
                                    </p:set>
                                    <p:animEffect transition="in" filter="fade">
                                      <p:cBhvr>
                                        <p:cTn id="54" dur="500"/>
                                        <p:tgtEl>
                                          <p:spTgt spid="48"/>
                                        </p:tgtEl>
                                      </p:cBhvr>
                                    </p:animEffect>
                                  </p:childTnLst>
                                </p:cTn>
                              </p:par>
                              <p:par>
                                <p:cTn id="55" presetID="10" presetClass="entr" presetSubtype="0" fill="hold" nodeType="with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500"/>
                                        <p:tgtEl>
                                          <p:spTgt spid="4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0"/>
                                        </p:tgtEl>
                                        <p:attrNameLst>
                                          <p:attrName>style.visibility</p:attrName>
                                        </p:attrNameLst>
                                      </p:cBhvr>
                                      <p:to>
                                        <p:strVal val="visible"/>
                                      </p:to>
                                    </p:set>
                                    <p:animEffect transition="in" filter="fade">
                                      <p:cBhvr>
                                        <p:cTn id="60" dur="500"/>
                                        <p:tgtEl>
                                          <p:spTgt spid="5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500"/>
                                        <p:tgtEl>
                                          <p:spTgt spid="13"/>
                                        </p:tgtEl>
                                      </p:cBhvr>
                                    </p:animEffect>
                                  </p:childTnLst>
                                </p:cTn>
                              </p:par>
                              <p:par>
                                <p:cTn id="66" presetID="10" presetClass="entr" presetSubtype="0" fill="hold" nodeType="withEffect">
                                  <p:stCondLst>
                                    <p:cond delay="0"/>
                                  </p:stCondLst>
                                  <p:childTnLst>
                                    <p:set>
                                      <p:cBhvr>
                                        <p:cTn id="67" dur="1" fill="hold">
                                          <p:stCondLst>
                                            <p:cond delay="0"/>
                                          </p:stCondLst>
                                        </p:cTn>
                                        <p:tgtEl>
                                          <p:spTgt spid="12"/>
                                        </p:tgtEl>
                                        <p:attrNameLst>
                                          <p:attrName>style.visibility</p:attrName>
                                        </p:attrNameLst>
                                      </p:cBhvr>
                                      <p:to>
                                        <p:strVal val="visible"/>
                                      </p:to>
                                    </p:set>
                                    <p:animEffect transition="in" filter="fade">
                                      <p:cBhvr>
                                        <p:cTn id="68" dur="500"/>
                                        <p:tgtEl>
                                          <p:spTgt spid="12"/>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500"/>
                                        <p:tgtEl>
                                          <p:spTgt spid="1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9"/>
                                        </p:tgtEl>
                                        <p:attrNameLst>
                                          <p:attrName>style.visibility</p:attrName>
                                        </p:attrNameLst>
                                      </p:cBhvr>
                                      <p:to>
                                        <p:strVal val="visible"/>
                                      </p:to>
                                    </p:set>
                                    <p:animEffect transition="in" filter="fade">
                                      <p:cBhvr>
                                        <p:cTn id="74" dur="500"/>
                                        <p:tgtEl>
                                          <p:spTgt spid="1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par>
                                <p:cTn id="80" presetID="10" presetClass="entr" presetSubtype="0" fill="hold" nodeType="with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9"/>
                                        </p:tgtEl>
                                        <p:attrNameLst>
                                          <p:attrName>style.visibility</p:attrName>
                                        </p:attrNameLst>
                                      </p:cBhvr>
                                      <p:to>
                                        <p:strVal val="visible"/>
                                      </p:to>
                                    </p:set>
                                    <p:animEffect transition="in" filter="fade">
                                      <p:cBhvr>
                                        <p:cTn id="85" dur="500"/>
                                        <p:tgtEl>
                                          <p:spTgt spid="39"/>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45"/>
                                        </p:tgtEl>
                                        <p:attrNameLst>
                                          <p:attrName>style.visibility</p:attrName>
                                        </p:attrNameLst>
                                      </p:cBhvr>
                                      <p:to>
                                        <p:strVal val="visible"/>
                                      </p:to>
                                    </p:set>
                                    <p:animEffect transition="in" filter="fade">
                                      <p:cBhvr>
                                        <p:cTn id="90" dur="500"/>
                                        <p:tgtEl>
                                          <p:spTgt spid="45"/>
                                        </p:tgtEl>
                                      </p:cBhvr>
                                    </p:animEffect>
                                  </p:childTnLst>
                                </p:cTn>
                              </p:par>
                              <p:par>
                                <p:cTn id="91" presetID="10" presetClass="entr" presetSubtype="0" fill="hold" nodeType="withEffect">
                                  <p:stCondLst>
                                    <p:cond delay="0"/>
                                  </p:stCondLst>
                                  <p:childTnLst>
                                    <p:set>
                                      <p:cBhvr>
                                        <p:cTn id="92" dur="1" fill="hold">
                                          <p:stCondLst>
                                            <p:cond delay="0"/>
                                          </p:stCondLst>
                                        </p:cTn>
                                        <p:tgtEl>
                                          <p:spTgt spid="37"/>
                                        </p:tgtEl>
                                        <p:attrNameLst>
                                          <p:attrName>style.visibility</p:attrName>
                                        </p:attrNameLst>
                                      </p:cBhvr>
                                      <p:to>
                                        <p:strVal val="visible"/>
                                      </p:to>
                                    </p:set>
                                    <p:animEffect transition="in" filter="fade">
                                      <p:cBhvr>
                                        <p:cTn id="93" dur="500"/>
                                        <p:tgtEl>
                                          <p:spTgt spid="3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6"/>
                                        </p:tgtEl>
                                        <p:attrNameLst>
                                          <p:attrName>style.visibility</p:attrName>
                                        </p:attrNameLst>
                                      </p:cBhvr>
                                      <p:to>
                                        <p:strVal val="visible"/>
                                      </p:to>
                                    </p:set>
                                    <p:animEffect transition="in" filter="fade">
                                      <p:cBhvr>
                                        <p:cTn id="96" dur="500"/>
                                        <p:tgtEl>
                                          <p:spTgt spid="36"/>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500"/>
                                        <p:tgtEl>
                                          <p:spTgt spid="20"/>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5"/>
                                        </p:tgtEl>
                                        <p:attrNameLst>
                                          <p:attrName>style.visibility</p:attrName>
                                        </p:attrNameLst>
                                      </p:cBhvr>
                                      <p:to>
                                        <p:strVal val="visible"/>
                                      </p:to>
                                    </p:set>
                                    <p:animEffect transition="in" filter="fade">
                                      <p:cBhvr>
                                        <p:cTn id="104" dur="500"/>
                                        <p:tgtEl>
                                          <p:spTgt spid="15"/>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500"/>
                                        <p:tgtEl>
                                          <p:spTgt spid="31"/>
                                        </p:tgtEl>
                                      </p:cBhvr>
                                    </p:animEffect>
                                  </p:childTnLst>
                                </p:cTn>
                              </p:par>
                              <p:par>
                                <p:cTn id="110" presetID="10" presetClass="entr" presetSubtype="0" fill="hold" nodeType="withEffect">
                                  <p:stCondLst>
                                    <p:cond delay="0"/>
                                  </p:stCondLst>
                                  <p:childTnLst>
                                    <p:set>
                                      <p:cBhvr>
                                        <p:cTn id="111" dur="1" fill="hold">
                                          <p:stCondLst>
                                            <p:cond delay="0"/>
                                          </p:stCondLst>
                                        </p:cTn>
                                        <p:tgtEl>
                                          <p:spTgt spid="21"/>
                                        </p:tgtEl>
                                        <p:attrNameLst>
                                          <p:attrName>style.visibility</p:attrName>
                                        </p:attrNameLst>
                                      </p:cBhvr>
                                      <p:to>
                                        <p:strVal val="visible"/>
                                      </p:to>
                                    </p:set>
                                    <p:animEffect transition="in" filter="fade">
                                      <p:cBhvr>
                                        <p:cTn id="112" dur="500"/>
                                        <p:tgtEl>
                                          <p:spTgt spid="21"/>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32"/>
                                        </p:tgtEl>
                                        <p:attrNameLst>
                                          <p:attrName>style.visibility</p:attrName>
                                        </p:attrNameLst>
                                      </p:cBhvr>
                                      <p:to>
                                        <p:strVal val="visible"/>
                                      </p:to>
                                    </p:set>
                                    <p:animEffect transition="in" filter="fade">
                                      <p:cBhvr>
                                        <p:cTn id="117" dur="500"/>
                                        <p:tgtEl>
                                          <p:spTgt spid="32"/>
                                        </p:tgtEl>
                                      </p:cBhvr>
                                    </p:animEffect>
                                  </p:childTnLst>
                                </p:cTn>
                              </p:par>
                              <p:par>
                                <p:cTn id="118" presetID="10" presetClass="entr" presetSubtype="0" fill="hold"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33"/>
                                        </p:tgtEl>
                                        <p:attrNameLst>
                                          <p:attrName>style.visibility</p:attrName>
                                        </p:attrNameLst>
                                      </p:cBhvr>
                                      <p:to>
                                        <p:strVal val="visible"/>
                                      </p:to>
                                    </p:set>
                                    <p:animEffect transition="in" filter="fade">
                                      <p:cBhvr>
                                        <p:cTn id="125" dur="500"/>
                                        <p:tgtEl>
                                          <p:spTgt spid="33"/>
                                        </p:tgtEl>
                                      </p:cBhvr>
                                    </p:animEffect>
                                  </p:childTnLst>
                                </p:cTn>
                              </p:par>
                              <p:par>
                                <p:cTn id="126" presetID="10" presetClass="entr" presetSubtype="0" fill="hold" nodeType="withEffect">
                                  <p:stCondLst>
                                    <p:cond delay="0"/>
                                  </p:stCondLst>
                                  <p:childTnLst>
                                    <p:set>
                                      <p:cBhvr>
                                        <p:cTn id="127" dur="1" fill="hold">
                                          <p:stCondLst>
                                            <p:cond delay="0"/>
                                          </p:stCondLst>
                                        </p:cTn>
                                        <p:tgtEl>
                                          <p:spTgt spid="26"/>
                                        </p:tgtEl>
                                        <p:attrNameLst>
                                          <p:attrName>style.visibility</p:attrName>
                                        </p:attrNameLst>
                                      </p:cBhvr>
                                      <p:to>
                                        <p:strVal val="visible"/>
                                      </p:to>
                                    </p:set>
                                    <p:animEffect transition="in" filter="fade">
                                      <p:cBhvr>
                                        <p:cTn id="128" dur="500"/>
                                        <p:tgtEl>
                                          <p:spTgt spid="26"/>
                                        </p:tgtEl>
                                      </p:cBhvr>
                                    </p:animEffect>
                                  </p:childTnLst>
                                </p:cTn>
                              </p:par>
                              <p:par>
                                <p:cTn id="129" presetID="10" presetClass="entr" presetSubtype="0" fill="hold" nodeType="withEffect">
                                  <p:stCondLst>
                                    <p:cond delay="0"/>
                                  </p:stCondLst>
                                  <p:childTnLst>
                                    <p:set>
                                      <p:cBhvr>
                                        <p:cTn id="130" dur="1" fill="hold">
                                          <p:stCondLst>
                                            <p:cond delay="0"/>
                                          </p:stCondLst>
                                        </p:cTn>
                                        <p:tgtEl>
                                          <p:spTgt spid="25"/>
                                        </p:tgtEl>
                                        <p:attrNameLst>
                                          <p:attrName>style.visibility</p:attrName>
                                        </p:attrNameLst>
                                      </p:cBhvr>
                                      <p:to>
                                        <p:strVal val="visible"/>
                                      </p:to>
                                    </p:set>
                                    <p:animEffect transition="in" filter="fade">
                                      <p:cBhvr>
                                        <p:cTn id="131" dur="500"/>
                                        <p:tgtEl>
                                          <p:spTgt spid="25"/>
                                        </p:tgtEl>
                                      </p:cBhvr>
                                    </p:animEffect>
                                  </p:childTnLst>
                                </p:cTn>
                              </p:par>
                              <p:par>
                                <p:cTn id="132" presetID="10" presetClass="entr" presetSubtype="0" fill="hold" nodeType="withEffect">
                                  <p:stCondLst>
                                    <p:cond delay="0"/>
                                  </p:stCondLst>
                                  <p:childTnLst>
                                    <p:set>
                                      <p:cBhvr>
                                        <p:cTn id="133" dur="1" fill="hold">
                                          <p:stCondLst>
                                            <p:cond delay="0"/>
                                          </p:stCondLst>
                                        </p:cTn>
                                        <p:tgtEl>
                                          <p:spTgt spid="24"/>
                                        </p:tgtEl>
                                        <p:attrNameLst>
                                          <p:attrName>style.visibility</p:attrName>
                                        </p:attrNameLst>
                                      </p:cBhvr>
                                      <p:to>
                                        <p:strVal val="visible"/>
                                      </p:to>
                                    </p:set>
                                    <p:animEffect transition="in" filter="fade">
                                      <p:cBhvr>
                                        <p:cTn id="134" dur="500"/>
                                        <p:tgtEl>
                                          <p:spTgt spid="24"/>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34"/>
                                        </p:tgtEl>
                                        <p:attrNameLst>
                                          <p:attrName>style.visibility</p:attrName>
                                        </p:attrNameLst>
                                      </p:cBhvr>
                                      <p:to>
                                        <p:strVal val="visible"/>
                                      </p:to>
                                    </p:set>
                                    <p:animEffect transition="in" filter="fade">
                                      <p:cBhvr>
                                        <p:cTn id="139" dur="500"/>
                                        <p:tgtEl>
                                          <p:spTgt spid="34"/>
                                        </p:tgtEl>
                                      </p:cBhvr>
                                    </p:animEffect>
                                  </p:childTnLst>
                                </p:cTn>
                              </p:par>
                              <p:par>
                                <p:cTn id="140" presetID="10" presetClass="entr" presetSubtype="0" fill="hold" nodeType="withEffect">
                                  <p:stCondLst>
                                    <p:cond delay="0"/>
                                  </p:stCondLst>
                                  <p:childTnLst>
                                    <p:set>
                                      <p:cBhvr>
                                        <p:cTn id="141" dur="1" fill="hold">
                                          <p:stCondLst>
                                            <p:cond delay="0"/>
                                          </p:stCondLst>
                                        </p:cTn>
                                        <p:tgtEl>
                                          <p:spTgt spid="23"/>
                                        </p:tgtEl>
                                        <p:attrNameLst>
                                          <p:attrName>style.visibility</p:attrName>
                                        </p:attrNameLst>
                                      </p:cBhvr>
                                      <p:to>
                                        <p:strVal val="visible"/>
                                      </p:to>
                                    </p:set>
                                    <p:animEffect transition="in" filter="fade">
                                      <p:cBhvr>
                                        <p:cTn id="142" dur="500"/>
                                        <p:tgtEl>
                                          <p:spTgt spid="23"/>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35"/>
                                        </p:tgtEl>
                                        <p:attrNameLst>
                                          <p:attrName>style.visibility</p:attrName>
                                        </p:attrNameLst>
                                      </p:cBhvr>
                                      <p:to>
                                        <p:strVal val="visible"/>
                                      </p:to>
                                    </p:set>
                                    <p:animEffect transition="in" filter="fade">
                                      <p:cBhvr>
                                        <p:cTn id="147" dur="500"/>
                                        <p:tgtEl>
                                          <p:spTgt spid="35"/>
                                        </p:tgtEl>
                                      </p:cBhvr>
                                    </p:animEffect>
                                  </p:childTnLst>
                                </p:cTn>
                              </p:par>
                              <p:par>
                                <p:cTn id="148" presetID="10" presetClass="entr" presetSubtype="0" fill="hold" nodeType="withEffect">
                                  <p:stCondLst>
                                    <p:cond delay="0"/>
                                  </p:stCondLst>
                                  <p:childTnLst>
                                    <p:set>
                                      <p:cBhvr>
                                        <p:cTn id="149" dur="1" fill="hold">
                                          <p:stCondLst>
                                            <p:cond delay="0"/>
                                          </p:stCondLst>
                                        </p:cTn>
                                        <p:tgtEl>
                                          <p:spTgt spid="29"/>
                                        </p:tgtEl>
                                        <p:attrNameLst>
                                          <p:attrName>style.visibility</p:attrName>
                                        </p:attrNameLst>
                                      </p:cBhvr>
                                      <p:to>
                                        <p:strVal val="visible"/>
                                      </p:to>
                                    </p:set>
                                    <p:animEffect transition="in" filter="fade">
                                      <p:cBhvr>
                                        <p:cTn id="150" dur="500"/>
                                        <p:tgtEl>
                                          <p:spTgt spid="29"/>
                                        </p:tgtEl>
                                      </p:cBhvr>
                                    </p:animEffect>
                                  </p:childTnLst>
                                </p:cTn>
                              </p:par>
                              <p:par>
                                <p:cTn id="151" presetID="10" presetClass="entr" presetSubtype="0" fill="hold" nodeType="withEffect">
                                  <p:stCondLst>
                                    <p:cond delay="0"/>
                                  </p:stCondLst>
                                  <p:childTnLst>
                                    <p:set>
                                      <p:cBhvr>
                                        <p:cTn id="152" dur="1" fill="hold">
                                          <p:stCondLst>
                                            <p:cond delay="0"/>
                                          </p:stCondLst>
                                        </p:cTn>
                                        <p:tgtEl>
                                          <p:spTgt spid="27"/>
                                        </p:tgtEl>
                                        <p:attrNameLst>
                                          <p:attrName>style.visibility</p:attrName>
                                        </p:attrNameLst>
                                      </p:cBhvr>
                                      <p:to>
                                        <p:strVal val="visible"/>
                                      </p:to>
                                    </p:set>
                                    <p:animEffect transition="in" filter="fade">
                                      <p:cBhvr>
                                        <p:cTn id="153" dur="500"/>
                                        <p:tgtEl>
                                          <p:spTgt spid="27"/>
                                        </p:tgtEl>
                                      </p:cBhvr>
                                    </p:animEffect>
                                  </p:childTnLst>
                                </p:cTn>
                              </p:par>
                              <p:par>
                                <p:cTn id="154" presetID="10" presetClass="entr" presetSubtype="0" fill="hold" nodeType="withEffect">
                                  <p:stCondLst>
                                    <p:cond delay="0"/>
                                  </p:stCondLst>
                                  <p:childTnLst>
                                    <p:set>
                                      <p:cBhvr>
                                        <p:cTn id="155" dur="1" fill="hold">
                                          <p:stCondLst>
                                            <p:cond delay="0"/>
                                          </p:stCondLst>
                                        </p:cTn>
                                        <p:tgtEl>
                                          <p:spTgt spid="28"/>
                                        </p:tgtEl>
                                        <p:attrNameLst>
                                          <p:attrName>style.visibility</p:attrName>
                                        </p:attrNameLst>
                                      </p:cBhvr>
                                      <p:to>
                                        <p:strVal val="visible"/>
                                      </p:to>
                                    </p:set>
                                    <p:animEffect transition="in" filter="fade">
                                      <p:cBhvr>
                                        <p:cTn id="15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30" grpId="0"/>
      <p:bldP spid="31" grpId="0"/>
      <p:bldP spid="32" grpId="0"/>
      <p:bldP spid="33" grpId="0"/>
      <p:bldP spid="34" grpId="0"/>
      <p:bldP spid="35" grpId="0"/>
      <p:bldP spid="36" grpId="0" animBg="1"/>
      <p:bldP spid="39" grpId="0"/>
      <p:bldP spid="40" grpId="0" animBg="1"/>
      <p:bldP spid="41" grpId="0" animBg="1"/>
      <p:bldP spid="45" grpId="0"/>
      <p:bldP spid="46" grpId="0"/>
      <p:bldP spid="48" grpId="0" animBg="1"/>
      <p:bldP spid="5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77F14CAA-3C99-42B8-A1F1-0FAE038F74C5}"/>
              </a:ext>
            </a:extLst>
          </p:cNvPr>
          <p:cNvCxnSpPr/>
          <p:nvPr/>
        </p:nvCxnSpPr>
        <p:spPr>
          <a:xfrm>
            <a:off x="818865" y="1336939"/>
            <a:ext cx="10645254"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1092C86-E122-4EA4-9635-99C11E6F393B}"/>
              </a:ext>
            </a:extLst>
          </p:cNvPr>
          <p:cNvSpPr txBox="1"/>
          <p:nvPr/>
        </p:nvSpPr>
        <p:spPr>
          <a:xfrm>
            <a:off x="818865" y="776057"/>
            <a:ext cx="10645254" cy="523220"/>
          </a:xfrm>
          <a:prstGeom prst="rect">
            <a:avLst/>
          </a:prstGeom>
          <a:noFill/>
        </p:spPr>
        <p:txBody>
          <a:bodyPr wrap="square" rtlCol="0">
            <a:spAutoFit/>
          </a:bodyPr>
          <a:lstStyle/>
          <a:p>
            <a:r>
              <a:rPr lang="en-US" sz="2800" b="1" dirty="0">
                <a:latin typeface="Graphik (Headings)"/>
                <a:cs typeface="Arial" panose="020B0604020202020204" pitchFamily="34" charset="0"/>
              </a:rPr>
              <a:t>ARDUINO</a:t>
            </a:r>
          </a:p>
        </p:txBody>
      </p:sp>
      <p:sp>
        <p:nvSpPr>
          <p:cNvPr id="51" name="Rectangle 50">
            <a:extLst>
              <a:ext uri="{FF2B5EF4-FFF2-40B4-BE49-F238E27FC236}">
                <a16:creationId xmlns:a16="http://schemas.microsoft.com/office/drawing/2014/main" id="{BDA91818-F3F0-4DF3-98FC-27BE4354A140}"/>
              </a:ext>
            </a:extLst>
          </p:cNvPr>
          <p:cNvSpPr/>
          <p:nvPr/>
        </p:nvSpPr>
        <p:spPr>
          <a:xfrm>
            <a:off x="792480" y="1783080"/>
            <a:ext cx="10241280" cy="923330"/>
          </a:xfrm>
          <a:prstGeom prst="rect">
            <a:avLst/>
          </a:prstGeom>
        </p:spPr>
        <p:txBody>
          <a:bodyPr wrap="square">
            <a:spAutoFit/>
          </a:bodyPr>
          <a:lstStyle/>
          <a:p>
            <a:pPr algn="just"/>
            <a:r>
              <a:rPr lang="en-US" dirty="0">
                <a:latin typeface="Arial" panose="020B0604020202020204" pitchFamily="34" charset="0"/>
                <a:cs typeface="Arial" panose="020B0604020202020204" pitchFamily="34" charset="0"/>
              </a:rPr>
              <a:t>The concept behind the development of Arduino is to simplify the construction of interactive objects or environments and make them more accessible. </a:t>
            </a:r>
          </a:p>
          <a:p>
            <a:pPr algn="just"/>
            <a:endParaRPr lang="en-US" dirty="0">
              <a:latin typeface="Arial" panose="020B0604020202020204" pitchFamily="34" charset="0"/>
              <a:cs typeface="Arial" panose="020B0604020202020204" pitchFamily="34" charset="0"/>
            </a:endParaRPr>
          </a:p>
        </p:txBody>
      </p:sp>
      <p:pic>
        <p:nvPicPr>
          <p:cNvPr id="52" name="Picture 51">
            <a:extLst>
              <a:ext uri="{FF2B5EF4-FFF2-40B4-BE49-F238E27FC236}">
                <a16:creationId xmlns:a16="http://schemas.microsoft.com/office/drawing/2014/main" id="{7F1EDEF4-20E0-45EF-8A6D-3D76ADA7A56E}"/>
              </a:ext>
            </a:extLst>
          </p:cNvPr>
          <p:cNvPicPr>
            <a:picLocks noChangeAspect="1"/>
          </p:cNvPicPr>
          <p:nvPr/>
        </p:nvPicPr>
        <p:blipFill>
          <a:blip r:embed="rId3"/>
          <a:stretch>
            <a:fillRect/>
          </a:stretch>
        </p:blipFill>
        <p:spPr>
          <a:xfrm>
            <a:off x="1194816" y="2880360"/>
            <a:ext cx="4572000" cy="2571750"/>
          </a:xfrm>
          <a:prstGeom prst="rect">
            <a:avLst/>
          </a:prstGeom>
        </p:spPr>
      </p:pic>
      <p:pic>
        <p:nvPicPr>
          <p:cNvPr id="53" name="Picture 52">
            <a:extLst>
              <a:ext uri="{FF2B5EF4-FFF2-40B4-BE49-F238E27FC236}">
                <a16:creationId xmlns:a16="http://schemas.microsoft.com/office/drawing/2014/main" id="{E5ECE943-2FF9-4518-8CE3-3D122F2A7CEE}"/>
              </a:ext>
            </a:extLst>
          </p:cNvPr>
          <p:cNvPicPr>
            <a:picLocks noChangeAspect="1"/>
          </p:cNvPicPr>
          <p:nvPr/>
        </p:nvPicPr>
        <p:blipFill>
          <a:blip r:embed="rId4"/>
          <a:stretch>
            <a:fillRect/>
          </a:stretch>
        </p:blipFill>
        <p:spPr>
          <a:xfrm>
            <a:off x="5986272" y="2889079"/>
            <a:ext cx="4572000" cy="2571750"/>
          </a:xfrm>
          <a:prstGeom prst="rect">
            <a:avLst/>
          </a:prstGeom>
        </p:spPr>
      </p:pic>
    </p:spTree>
    <p:extLst>
      <p:ext uri="{BB962C8B-B14F-4D97-AF65-F5344CB8AC3E}">
        <p14:creationId xmlns:p14="http://schemas.microsoft.com/office/powerpoint/2010/main" val="379373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77F14CAA-3C99-42B8-A1F1-0FAE038F74C5}"/>
              </a:ext>
            </a:extLst>
          </p:cNvPr>
          <p:cNvCxnSpPr/>
          <p:nvPr/>
        </p:nvCxnSpPr>
        <p:spPr>
          <a:xfrm>
            <a:off x="818865" y="1336939"/>
            <a:ext cx="10645254"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1092C86-E122-4EA4-9635-99C11E6F393B}"/>
              </a:ext>
            </a:extLst>
          </p:cNvPr>
          <p:cNvSpPr txBox="1"/>
          <p:nvPr/>
        </p:nvSpPr>
        <p:spPr>
          <a:xfrm>
            <a:off x="818865" y="776057"/>
            <a:ext cx="10645254" cy="523220"/>
          </a:xfrm>
          <a:prstGeom prst="rect">
            <a:avLst/>
          </a:prstGeom>
          <a:noFill/>
        </p:spPr>
        <p:txBody>
          <a:bodyPr wrap="square" rtlCol="0">
            <a:spAutoFit/>
          </a:bodyPr>
          <a:lstStyle/>
          <a:p>
            <a:r>
              <a:rPr lang="en-US" sz="2800" b="1" dirty="0">
                <a:latin typeface="Graphik (Headings)"/>
                <a:cs typeface="Arial" panose="020B0604020202020204" pitchFamily="34" charset="0"/>
              </a:rPr>
              <a:t>ARDUINO</a:t>
            </a:r>
          </a:p>
        </p:txBody>
      </p:sp>
      <p:pic>
        <p:nvPicPr>
          <p:cNvPr id="7" name="Picture 6">
            <a:extLst>
              <a:ext uri="{FF2B5EF4-FFF2-40B4-BE49-F238E27FC236}">
                <a16:creationId xmlns:a16="http://schemas.microsoft.com/office/drawing/2014/main" id="{6CF1D338-CC23-477E-8F7D-525617F1D7CA}"/>
              </a:ext>
            </a:extLst>
          </p:cNvPr>
          <p:cNvPicPr>
            <a:picLocks noChangeAspect="1"/>
          </p:cNvPicPr>
          <p:nvPr/>
        </p:nvPicPr>
        <p:blipFill>
          <a:blip r:embed="rId3"/>
          <a:stretch>
            <a:fillRect/>
          </a:stretch>
        </p:blipFill>
        <p:spPr>
          <a:xfrm>
            <a:off x="1267968" y="1884940"/>
            <a:ext cx="4242816" cy="4242816"/>
          </a:xfrm>
          <a:prstGeom prst="rect">
            <a:avLst/>
          </a:prstGeom>
        </p:spPr>
      </p:pic>
      <p:pic>
        <p:nvPicPr>
          <p:cNvPr id="8" name="Picture 7">
            <a:extLst>
              <a:ext uri="{FF2B5EF4-FFF2-40B4-BE49-F238E27FC236}">
                <a16:creationId xmlns:a16="http://schemas.microsoft.com/office/drawing/2014/main" id="{A95A57F1-2E44-45B7-9637-98139527EF50}"/>
              </a:ext>
            </a:extLst>
          </p:cNvPr>
          <p:cNvPicPr>
            <a:picLocks noChangeAspect="1"/>
          </p:cNvPicPr>
          <p:nvPr/>
        </p:nvPicPr>
        <p:blipFill rotWithShape="1">
          <a:blip r:embed="rId4"/>
          <a:srcRect t="23055"/>
          <a:stretch/>
        </p:blipFill>
        <p:spPr>
          <a:xfrm>
            <a:off x="6358979" y="4356100"/>
            <a:ext cx="1616193" cy="1243584"/>
          </a:xfrm>
          <a:prstGeom prst="rect">
            <a:avLst/>
          </a:prstGeom>
        </p:spPr>
      </p:pic>
      <p:pic>
        <p:nvPicPr>
          <p:cNvPr id="9" name="Picture 8">
            <a:extLst>
              <a:ext uri="{FF2B5EF4-FFF2-40B4-BE49-F238E27FC236}">
                <a16:creationId xmlns:a16="http://schemas.microsoft.com/office/drawing/2014/main" id="{8B6C456C-F5A7-46C8-B819-A57ED224DE5F}"/>
              </a:ext>
            </a:extLst>
          </p:cNvPr>
          <p:cNvPicPr>
            <a:picLocks noChangeAspect="1"/>
          </p:cNvPicPr>
          <p:nvPr/>
        </p:nvPicPr>
        <p:blipFill rotWithShape="1">
          <a:blip r:embed="rId5"/>
          <a:srcRect t="17555" b="15987"/>
          <a:stretch/>
        </p:blipFill>
        <p:spPr>
          <a:xfrm>
            <a:off x="8436864" y="3319272"/>
            <a:ext cx="2916936" cy="1938528"/>
          </a:xfrm>
          <a:prstGeom prst="rect">
            <a:avLst/>
          </a:prstGeom>
        </p:spPr>
      </p:pic>
      <p:cxnSp>
        <p:nvCxnSpPr>
          <p:cNvPr id="10" name="Connector: Elbow 9">
            <a:extLst>
              <a:ext uri="{FF2B5EF4-FFF2-40B4-BE49-F238E27FC236}">
                <a16:creationId xmlns:a16="http://schemas.microsoft.com/office/drawing/2014/main" id="{55260718-A3E9-402E-BE5F-22ACBFBD19C2}"/>
              </a:ext>
            </a:extLst>
          </p:cNvPr>
          <p:cNvCxnSpPr>
            <a:cxnSpLocks/>
          </p:cNvCxnSpPr>
          <p:nvPr/>
        </p:nvCxnSpPr>
        <p:spPr>
          <a:xfrm>
            <a:off x="5208842" y="4892040"/>
            <a:ext cx="1372711" cy="317913"/>
          </a:xfrm>
          <a:prstGeom prst="bentConnector3">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43B89F24-6BF7-4987-8C03-3BFED0E525F4}"/>
              </a:ext>
            </a:extLst>
          </p:cNvPr>
          <p:cNvCxnSpPr/>
          <p:nvPr/>
        </p:nvCxnSpPr>
        <p:spPr>
          <a:xfrm flipV="1">
            <a:off x="7851648" y="4288536"/>
            <a:ext cx="1426464" cy="457200"/>
          </a:xfrm>
          <a:prstGeom prst="bentConnector3">
            <a:avLst/>
          </a:prstGeom>
          <a:ln w="127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E03525A7-5C56-40AF-B581-D33D83E56F67}"/>
              </a:ext>
            </a:extLst>
          </p:cNvPr>
          <p:cNvCxnSpPr>
            <a:cxnSpLocks/>
          </p:cNvCxnSpPr>
          <p:nvPr/>
        </p:nvCxnSpPr>
        <p:spPr>
          <a:xfrm flipV="1">
            <a:off x="7776250" y="4356100"/>
            <a:ext cx="1568276" cy="457200"/>
          </a:xfrm>
          <a:prstGeom prst="bentConnector3">
            <a:avLst>
              <a:gd name="adj1" fmla="val 46882"/>
            </a:avLst>
          </a:prstGeom>
          <a:ln w="127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24DE335A-A524-4069-BB46-6A61DAD27CFD}"/>
              </a:ext>
            </a:extLst>
          </p:cNvPr>
          <p:cNvCxnSpPr>
            <a:cxnSpLocks/>
          </p:cNvCxnSpPr>
          <p:nvPr/>
        </p:nvCxnSpPr>
        <p:spPr>
          <a:xfrm flipV="1">
            <a:off x="7717008" y="4413920"/>
            <a:ext cx="1568276" cy="457200"/>
          </a:xfrm>
          <a:prstGeom prst="bentConnector3">
            <a:avLst>
              <a:gd name="adj1" fmla="val 46882"/>
            </a:avLst>
          </a:prstGeom>
          <a:ln w="127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0ADE9F77-BB4E-4210-8A4C-4701D65DBABF}"/>
              </a:ext>
            </a:extLst>
          </p:cNvPr>
          <p:cNvPicPr>
            <a:picLocks noChangeAspect="1"/>
          </p:cNvPicPr>
          <p:nvPr/>
        </p:nvPicPr>
        <p:blipFill rotWithShape="1">
          <a:blip r:embed="rId6"/>
          <a:srcRect b="24734"/>
          <a:stretch/>
        </p:blipFill>
        <p:spPr>
          <a:xfrm>
            <a:off x="2098971" y="2725241"/>
            <a:ext cx="2580809" cy="1630859"/>
          </a:xfrm>
          <a:prstGeom prst="rect">
            <a:avLst/>
          </a:prstGeom>
          <a:ln>
            <a:solidFill>
              <a:schemeClr val="tx1">
                <a:lumMod val="50000"/>
              </a:schemeClr>
            </a:solidFill>
          </a:ln>
        </p:spPr>
      </p:pic>
      <p:pic>
        <p:nvPicPr>
          <p:cNvPr id="16" name="Picture 15">
            <a:extLst>
              <a:ext uri="{FF2B5EF4-FFF2-40B4-BE49-F238E27FC236}">
                <a16:creationId xmlns:a16="http://schemas.microsoft.com/office/drawing/2014/main" id="{ECFF01D9-2687-4A5B-9067-E2054886587E}"/>
              </a:ext>
            </a:extLst>
          </p:cNvPr>
          <p:cNvPicPr>
            <a:picLocks noChangeAspect="1"/>
          </p:cNvPicPr>
          <p:nvPr/>
        </p:nvPicPr>
        <p:blipFill rotWithShape="1">
          <a:blip r:embed="rId7"/>
          <a:srcRect l="9496" t="10058" r="10057" b="10058"/>
          <a:stretch/>
        </p:blipFill>
        <p:spPr>
          <a:xfrm>
            <a:off x="9680448" y="3099816"/>
            <a:ext cx="986584" cy="979684"/>
          </a:xfrm>
          <a:prstGeom prst="rect">
            <a:avLst/>
          </a:prstGeom>
        </p:spPr>
      </p:pic>
      <p:sp>
        <p:nvSpPr>
          <p:cNvPr id="17" name="Rectangle 16">
            <a:extLst>
              <a:ext uri="{FF2B5EF4-FFF2-40B4-BE49-F238E27FC236}">
                <a16:creationId xmlns:a16="http://schemas.microsoft.com/office/drawing/2014/main" id="{FFD75CD8-0373-4F8B-BA00-6D5E6D521AD7}"/>
              </a:ext>
            </a:extLst>
          </p:cNvPr>
          <p:cNvSpPr/>
          <p:nvPr/>
        </p:nvSpPr>
        <p:spPr>
          <a:xfrm>
            <a:off x="5453146" y="1759990"/>
            <a:ext cx="6096000" cy="1169551"/>
          </a:xfrm>
          <a:prstGeom prst="rect">
            <a:avLst/>
          </a:prstGeom>
          <a:solidFill>
            <a:schemeClr val="tx1"/>
          </a:solidFill>
          <a:ln w="28575">
            <a:solidFill>
              <a:srgbClr val="FF9128"/>
            </a:solidFill>
          </a:ln>
        </p:spPr>
        <p:txBody>
          <a:bodyPr>
            <a:spAutoFit/>
          </a:bodyPr>
          <a:lstStyle/>
          <a:p>
            <a:pPr algn="just"/>
            <a:r>
              <a:rPr lang="en-US" sz="1400" dirty="0">
                <a:solidFill>
                  <a:schemeClr val="bg1"/>
                </a:solidFill>
                <a:latin typeface="Arial" panose="020B0604020202020204" pitchFamily="34" charset="0"/>
                <a:cs typeface="Arial" panose="020B0604020202020204" pitchFamily="34" charset="0"/>
              </a:rPr>
              <a:t>The Arduino Integrated Development Environment - or Arduino Software (IDE) - contains a text editor for writing code, a message area, a text console, a toolbar with buttons for common functions and a series of menus. It connects to the Arduino and Genuino hardware to upload programs and communicate with them. </a:t>
            </a:r>
          </a:p>
        </p:txBody>
      </p:sp>
    </p:spTree>
    <p:extLst>
      <p:ext uri="{BB962C8B-B14F-4D97-AF65-F5344CB8AC3E}">
        <p14:creationId xmlns:p14="http://schemas.microsoft.com/office/powerpoint/2010/main" val="3093445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750"/>
                                        <p:tgtEl>
                                          <p:spTgt spid="10"/>
                                        </p:tgtEl>
                                      </p:cBhvr>
                                    </p:animEffect>
                                  </p:childTnLst>
                                </p:cTn>
                              </p:par>
                            </p:childTnLst>
                          </p:cTn>
                        </p:par>
                        <p:par>
                          <p:cTn id="13" fill="hold">
                            <p:stCondLst>
                              <p:cond delay="1250"/>
                            </p:stCondLst>
                            <p:childTnLst>
                              <p:par>
                                <p:cTn id="14" presetID="22" presetClass="entr" presetSubtype="4"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750"/>
                                        <p:tgtEl>
                                          <p:spTgt spid="12"/>
                                        </p:tgtEl>
                                      </p:cBhvr>
                                    </p:animEffect>
                                  </p:childTnLst>
                                </p:cTn>
                              </p:par>
                            </p:childTnLst>
                          </p:cTn>
                        </p:par>
                        <p:par>
                          <p:cTn id="17" fill="hold">
                            <p:stCondLst>
                              <p:cond delay="2000"/>
                            </p:stCondLst>
                            <p:childTnLst>
                              <p:par>
                                <p:cTn id="18" presetID="22" presetClass="entr" presetSubtype="4"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down)">
                                      <p:cBhvr>
                                        <p:cTn id="20" dur="750"/>
                                        <p:tgtEl>
                                          <p:spTgt spid="13"/>
                                        </p:tgtEl>
                                      </p:cBhvr>
                                    </p:animEffect>
                                  </p:childTnLst>
                                </p:cTn>
                              </p:par>
                            </p:childTnLst>
                          </p:cTn>
                        </p:par>
                        <p:par>
                          <p:cTn id="21" fill="hold">
                            <p:stCondLst>
                              <p:cond delay="2750"/>
                            </p:stCondLst>
                            <p:childTnLst>
                              <p:par>
                                <p:cTn id="22" presetID="22" presetClass="entr" presetSubtype="4"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750"/>
                                        <p:tgtEl>
                                          <p:spTgt spid="11"/>
                                        </p:tgtEl>
                                      </p:cBhvr>
                                    </p:animEffect>
                                  </p:childTnLst>
                                </p:cTn>
                              </p:par>
                            </p:childTnLst>
                          </p:cTn>
                        </p:par>
                        <p:par>
                          <p:cTn id="25" fill="hold">
                            <p:stCondLst>
                              <p:cond delay="3500"/>
                            </p:stCondLst>
                            <p:childTnLst>
                              <p:par>
                                <p:cTn id="26" presetID="8" presetClass="emph" presetSubtype="0" fill="hold" nodeType="afterEffect">
                                  <p:stCondLst>
                                    <p:cond delay="0"/>
                                  </p:stCondLst>
                                  <p:childTnLst>
                                    <p:animRot by="21600000">
                                      <p:cBhvr>
                                        <p:cTn id="27" dur="2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5" name="TextBox 84">
            <a:extLst>
              <a:ext uri="{FF2B5EF4-FFF2-40B4-BE49-F238E27FC236}">
                <a16:creationId xmlns:a16="http://schemas.microsoft.com/office/drawing/2014/main" id="{12C534DE-1A20-4BC4-9797-8DF718730E00}"/>
              </a:ext>
            </a:extLst>
          </p:cNvPr>
          <p:cNvSpPr txBox="1"/>
          <p:nvPr/>
        </p:nvSpPr>
        <p:spPr>
          <a:xfrm>
            <a:off x="-109181" y="-19838"/>
            <a:ext cx="9048466" cy="2308324"/>
          </a:xfrm>
          <a:prstGeom prst="rect">
            <a:avLst/>
          </a:prstGeom>
          <a:noFill/>
        </p:spPr>
        <p:txBody>
          <a:bodyPr wrap="square" rtlCol="0">
            <a:spAutoFit/>
          </a:bodyPr>
          <a:lstStyle/>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a:t>
            </a:r>
          </a:p>
        </p:txBody>
      </p:sp>
      <p:sp>
        <p:nvSpPr>
          <p:cNvPr id="87" name="TextBox 86">
            <a:extLst>
              <a:ext uri="{FF2B5EF4-FFF2-40B4-BE49-F238E27FC236}">
                <a16:creationId xmlns:a16="http://schemas.microsoft.com/office/drawing/2014/main" id="{F35467EC-F813-474A-B297-EC438C231C8D}"/>
              </a:ext>
            </a:extLst>
          </p:cNvPr>
          <p:cNvSpPr txBox="1"/>
          <p:nvPr/>
        </p:nvSpPr>
        <p:spPr>
          <a:xfrm>
            <a:off x="-109181" y="4314043"/>
            <a:ext cx="9048466" cy="2308324"/>
          </a:xfrm>
          <a:prstGeom prst="rect">
            <a:avLst/>
          </a:prstGeom>
          <a:noFill/>
        </p:spPr>
        <p:txBody>
          <a:bodyPr wrap="square" rtlCol="0">
            <a:spAutoFit/>
          </a:bodyPr>
          <a:lstStyle/>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a:t>
            </a:r>
          </a:p>
        </p:txBody>
      </p:sp>
      <p:sp>
        <p:nvSpPr>
          <p:cNvPr id="88" name="TextBox 87">
            <a:extLst>
              <a:ext uri="{FF2B5EF4-FFF2-40B4-BE49-F238E27FC236}">
                <a16:creationId xmlns:a16="http://schemas.microsoft.com/office/drawing/2014/main" id="{7A86638E-086A-4A06-8254-9613310CD9C5}"/>
              </a:ext>
            </a:extLst>
          </p:cNvPr>
          <p:cNvSpPr txBox="1"/>
          <p:nvPr/>
        </p:nvSpPr>
        <p:spPr>
          <a:xfrm>
            <a:off x="8652680" y="-26028"/>
            <a:ext cx="3657601" cy="6740307"/>
          </a:xfrm>
          <a:prstGeom prst="rect">
            <a:avLst/>
          </a:prstGeom>
          <a:noFill/>
        </p:spPr>
        <p:txBody>
          <a:bodyPr wrap="square" rtlCol="0">
            <a:spAutoFit/>
          </a:bodyPr>
          <a:lstStyle/>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101010101010101010101010101010101010101010101010101010101010101010101010101</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101010101010101010101010101010101010101010101010101010101010101010101010101</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101010101010101010101010101010101010101010101010101010101010101010101010101</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101010101010101010101010101010101010101010101010101010101010101010101010101</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101010101010101010101010101010101010101010101010101010101010101010101010101</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101010101010101010101010101010101010101010101010101010101010101010101010101</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101010101010101010101010101010101010101010101010101010101010101010101010101</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a:t>
            </a:r>
          </a:p>
          <a:p>
            <a:r>
              <a:rPr lang="en-US" dirty="0">
                <a:solidFill>
                  <a:schemeClr val="bg1"/>
                </a:solidFill>
                <a:latin typeface="Courier New" panose="02070309020205020404" pitchFamily="49" charset="0"/>
                <a:cs typeface="Courier New" panose="02070309020205020404" pitchFamily="49" charset="0"/>
              </a:rPr>
              <a:t>1010101010101010101010101</a:t>
            </a:r>
          </a:p>
        </p:txBody>
      </p:sp>
      <p:sp>
        <p:nvSpPr>
          <p:cNvPr id="89" name="TextBox 88">
            <a:extLst>
              <a:ext uri="{FF2B5EF4-FFF2-40B4-BE49-F238E27FC236}">
                <a16:creationId xmlns:a16="http://schemas.microsoft.com/office/drawing/2014/main" id="{9ED32C2D-1F9B-4353-BE36-9BF4EEAB5131}"/>
              </a:ext>
            </a:extLst>
          </p:cNvPr>
          <p:cNvSpPr txBox="1"/>
          <p:nvPr/>
        </p:nvSpPr>
        <p:spPr>
          <a:xfrm>
            <a:off x="-109182" y="6488668"/>
            <a:ext cx="12301181" cy="369332"/>
          </a:xfrm>
          <a:prstGeom prst="rect">
            <a:avLst/>
          </a:prstGeom>
          <a:noFill/>
        </p:spPr>
        <p:txBody>
          <a:bodyPr wrap="square" rtlCol="0">
            <a:spAutoFit/>
          </a:bodyPr>
          <a:lstStyle/>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1010101010101010101010101010101010101010101010101010101010101010010101010101010101010100</a:t>
            </a:r>
          </a:p>
        </p:txBody>
      </p:sp>
      <p:sp>
        <p:nvSpPr>
          <p:cNvPr id="20" name="TextBox 19">
            <a:extLst>
              <a:ext uri="{FF2B5EF4-FFF2-40B4-BE49-F238E27FC236}">
                <a16:creationId xmlns:a16="http://schemas.microsoft.com/office/drawing/2014/main" id="{246C3C2C-DCDA-4140-8638-31341C4E078F}"/>
              </a:ext>
            </a:extLst>
          </p:cNvPr>
          <p:cNvSpPr txBox="1"/>
          <p:nvPr/>
        </p:nvSpPr>
        <p:spPr>
          <a:xfrm>
            <a:off x="-109181" y="2139417"/>
            <a:ext cx="9048466" cy="2308324"/>
          </a:xfrm>
          <a:prstGeom prst="rect">
            <a:avLst/>
          </a:prstGeom>
          <a:noFill/>
        </p:spPr>
        <p:txBody>
          <a:bodyPr wrap="square" rtlCol="0">
            <a:spAutoFit/>
          </a:bodyPr>
          <a:lstStyle/>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a:t>
            </a:r>
          </a:p>
        </p:txBody>
      </p:sp>
      <p:sp>
        <p:nvSpPr>
          <p:cNvPr id="2" name="Rectangle 1">
            <a:extLst>
              <a:ext uri="{FF2B5EF4-FFF2-40B4-BE49-F238E27FC236}">
                <a16:creationId xmlns:a16="http://schemas.microsoft.com/office/drawing/2014/main" id="{A750FAB4-81B4-4FF9-A900-C41F46E76257}"/>
              </a:ext>
            </a:extLst>
          </p:cNvPr>
          <p:cNvSpPr/>
          <p:nvPr/>
        </p:nvSpPr>
        <p:spPr>
          <a:xfrm>
            <a:off x="0" y="0"/>
            <a:ext cx="12191999" cy="6858000"/>
          </a:xfrm>
          <a:prstGeom prst="rect">
            <a:avLst/>
          </a:prstGeom>
          <a:solidFill>
            <a:srgbClr val="00B0F0">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D3B40341-2C73-419E-9626-34CB46FE8BE4}"/>
              </a:ext>
            </a:extLst>
          </p:cNvPr>
          <p:cNvSpPr txBox="1"/>
          <p:nvPr/>
        </p:nvSpPr>
        <p:spPr>
          <a:xfrm>
            <a:off x="1162647" y="644394"/>
            <a:ext cx="9723589" cy="1384995"/>
          </a:xfrm>
          <a:prstGeom prst="rect">
            <a:avLst/>
          </a:prstGeom>
          <a:noFill/>
          <a:ln>
            <a:noFill/>
          </a:ln>
        </p:spPr>
        <p:txBody>
          <a:bodyPr wrap="square" rtlCol="0">
            <a:spAutoFit/>
          </a:bodyPr>
          <a:lstStyle/>
          <a:p>
            <a:pPr algn="ctr"/>
            <a:r>
              <a:rPr lang="en-US" sz="2800" b="1" dirty="0">
                <a:solidFill>
                  <a:schemeClr val="accent4">
                    <a:lumMod val="40000"/>
                    <a:lumOff val="60000"/>
                  </a:schemeClr>
                </a:solidFill>
                <a:latin typeface="Graphik" panose="020B0503030202060203" pitchFamily="34" charset="0"/>
                <a:cs typeface="Arial" panose="020B0604020202020204" pitchFamily="34" charset="0"/>
              </a:rPr>
              <a:t>THE WORLD IS ALREADY EMBRACING AI AND MANY BUSINESSES ARE CURRENTLY BEING AFFECTED BY ITS ADVANCEMENT</a:t>
            </a:r>
          </a:p>
        </p:txBody>
      </p:sp>
      <p:sp>
        <p:nvSpPr>
          <p:cNvPr id="23" name="TextBox 22">
            <a:extLst>
              <a:ext uri="{FF2B5EF4-FFF2-40B4-BE49-F238E27FC236}">
                <a16:creationId xmlns:a16="http://schemas.microsoft.com/office/drawing/2014/main" id="{B179B30D-488C-4D84-A3B0-6CB886AF3E8B}"/>
              </a:ext>
            </a:extLst>
          </p:cNvPr>
          <p:cNvSpPr txBox="1"/>
          <p:nvPr/>
        </p:nvSpPr>
        <p:spPr>
          <a:xfrm>
            <a:off x="957932" y="2319741"/>
            <a:ext cx="10645254" cy="707886"/>
          </a:xfrm>
          <a:prstGeom prst="rect">
            <a:avLst/>
          </a:prstGeom>
          <a:noFill/>
        </p:spPr>
        <p:txBody>
          <a:bodyPr wrap="square" rtlCol="0">
            <a:spAutoFit/>
          </a:bodyPr>
          <a:lstStyle/>
          <a:p>
            <a:pPr algn="just"/>
            <a:r>
              <a:rPr lang="en-US" sz="2000" dirty="0">
                <a:solidFill>
                  <a:schemeClr val="bg1"/>
                </a:solidFill>
                <a:latin typeface="Arial" panose="020B0604020202020204" pitchFamily="34" charset="0"/>
                <a:cs typeface="Arial" panose="020B0604020202020204" pitchFamily="34" charset="0"/>
              </a:rPr>
              <a:t>The following statistics indicate exactly how big the impact of AI is going to be in the near future:</a:t>
            </a:r>
            <a:endParaRPr lang="en-US" sz="2000" b="1" dirty="0">
              <a:solidFill>
                <a:schemeClr val="bg1"/>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2904DC37-9059-4807-AF11-BF0FAC9A01EC}"/>
              </a:ext>
            </a:extLst>
          </p:cNvPr>
          <p:cNvSpPr txBox="1"/>
          <p:nvPr/>
        </p:nvSpPr>
        <p:spPr>
          <a:xfrm>
            <a:off x="1162648" y="3319901"/>
            <a:ext cx="2317531" cy="1169551"/>
          </a:xfrm>
          <a:prstGeom prst="rect">
            <a:avLst/>
          </a:prstGeom>
          <a:noFill/>
        </p:spPr>
        <p:txBody>
          <a:bodyPr wrap="square" rtlCol="0">
            <a:spAutoFit/>
          </a:bodyPr>
          <a:lstStyle/>
          <a:p>
            <a:pPr algn="ctr"/>
            <a:r>
              <a:rPr lang="en-US" sz="7000" b="1" dirty="0">
                <a:solidFill>
                  <a:schemeClr val="bg1"/>
                </a:solidFill>
                <a:latin typeface="Arial" panose="020B0604020202020204" pitchFamily="34" charset="0"/>
                <a:cs typeface="Arial" panose="020B0604020202020204" pitchFamily="34" charset="0"/>
              </a:rPr>
              <a:t>85</a:t>
            </a:r>
            <a:r>
              <a:rPr lang="en-US" sz="5000" b="1" dirty="0">
                <a:solidFill>
                  <a:schemeClr val="bg1"/>
                </a:solidFill>
                <a:latin typeface="Arial" panose="020B0604020202020204" pitchFamily="34" charset="0"/>
                <a:cs typeface="Arial" panose="020B0604020202020204" pitchFamily="34" charset="0"/>
              </a:rPr>
              <a:t>%</a:t>
            </a:r>
          </a:p>
        </p:txBody>
      </p:sp>
      <p:sp>
        <p:nvSpPr>
          <p:cNvPr id="25" name="TextBox 24">
            <a:extLst>
              <a:ext uri="{FF2B5EF4-FFF2-40B4-BE49-F238E27FC236}">
                <a16:creationId xmlns:a16="http://schemas.microsoft.com/office/drawing/2014/main" id="{AF58B03B-1E76-4085-8B59-2176EDBE7B85}"/>
              </a:ext>
            </a:extLst>
          </p:cNvPr>
          <p:cNvSpPr txBox="1"/>
          <p:nvPr/>
        </p:nvSpPr>
        <p:spPr>
          <a:xfrm>
            <a:off x="4587192" y="3306251"/>
            <a:ext cx="2874500" cy="1169551"/>
          </a:xfrm>
          <a:prstGeom prst="rect">
            <a:avLst/>
          </a:prstGeom>
          <a:noFill/>
        </p:spPr>
        <p:txBody>
          <a:bodyPr wrap="square" rtlCol="0">
            <a:spAutoFit/>
          </a:bodyPr>
          <a:lstStyle/>
          <a:p>
            <a:pPr algn="ctr"/>
            <a:r>
              <a:rPr lang="en-US" sz="7000" b="1" dirty="0">
                <a:solidFill>
                  <a:schemeClr val="bg1"/>
                </a:solidFill>
                <a:latin typeface="Arial" panose="020B0604020202020204" pitchFamily="34" charset="0"/>
                <a:cs typeface="Arial" panose="020B0604020202020204" pitchFamily="34" charset="0"/>
              </a:rPr>
              <a:t>$1.5</a:t>
            </a:r>
            <a:r>
              <a:rPr lang="en-US" sz="5000" b="1" dirty="0">
                <a:solidFill>
                  <a:schemeClr val="bg1"/>
                </a:solidFill>
                <a:latin typeface="Arial" panose="020B0604020202020204" pitchFamily="34" charset="0"/>
                <a:cs typeface="Arial" panose="020B0604020202020204" pitchFamily="34" charset="0"/>
              </a:rPr>
              <a:t>B</a:t>
            </a:r>
          </a:p>
        </p:txBody>
      </p:sp>
      <p:sp>
        <p:nvSpPr>
          <p:cNvPr id="26" name="TextBox 25">
            <a:extLst>
              <a:ext uri="{FF2B5EF4-FFF2-40B4-BE49-F238E27FC236}">
                <a16:creationId xmlns:a16="http://schemas.microsoft.com/office/drawing/2014/main" id="{B6DFCA2C-9127-4C54-8CDE-047732A59E36}"/>
              </a:ext>
            </a:extLst>
          </p:cNvPr>
          <p:cNvSpPr txBox="1"/>
          <p:nvPr/>
        </p:nvSpPr>
        <p:spPr>
          <a:xfrm>
            <a:off x="8359882" y="3319900"/>
            <a:ext cx="2874500" cy="1169551"/>
          </a:xfrm>
          <a:prstGeom prst="rect">
            <a:avLst/>
          </a:prstGeom>
          <a:noFill/>
        </p:spPr>
        <p:txBody>
          <a:bodyPr wrap="square" rtlCol="0">
            <a:spAutoFit/>
          </a:bodyPr>
          <a:lstStyle/>
          <a:p>
            <a:pPr algn="ctr"/>
            <a:r>
              <a:rPr lang="en-US" sz="7000" b="1" dirty="0">
                <a:solidFill>
                  <a:schemeClr val="bg1"/>
                </a:solidFill>
                <a:latin typeface="Arial" panose="020B0604020202020204" pitchFamily="34" charset="0"/>
                <a:cs typeface="Arial" panose="020B0604020202020204" pitchFamily="34" charset="0"/>
              </a:rPr>
              <a:t>16</a:t>
            </a:r>
            <a:r>
              <a:rPr lang="en-US" sz="5000" b="1" dirty="0">
                <a:solidFill>
                  <a:schemeClr val="bg1"/>
                </a:solidFill>
                <a:latin typeface="Arial" panose="020B0604020202020204" pitchFamily="34" charset="0"/>
                <a:cs typeface="Arial" panose="020B0604020202020204" pitchFamily="34" charset="0"/>
              </a:rPr>
              <a:t>%</a:t>
            </a:r>
          </a:p>
        </p:txBody>
      </p:sp>
      <p:sp>
        <p:nvSpPr>
          <p:cNvPr id="27" name="TextBox 26">
            <a:extLst>
              <a:ext uri="{FF2B5EF4-FFF2-40B4-BE49-F238E27FC236}">
                <a16:creationId xmlns:a16="http://schemas.microsoft.com/office/drawing/2014/main" id="{C4DE8CB0-969D-43AE-B23B-001D923ED13C}"/>
              </a:ext>
            </a:extLst>
          </p:cNvPr>
          <p:cNvSpPr txBox="1"/>
          <p:nvPr/>
        </p:nvSpPr>
        <p:spPr>
          <a:xfrm>
            <a:off x="957932" y="4475802"/>
            <a:ext cx="3425588" cy="1200329"/>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of customer interactions are projected to be managed without a human involvement by 2020 (</a:t>
            </a:r>
            <a:r>
              <a:rPr lang="en-US" dirty="0">
                <a:solidFill>
                  <a:schemeClr val="bg1"/>
                </a:solidFill>
                <a:latin typeface="Arial" panose="020B0604020202020204" pitchFamily="34" charset="0"/>
                <a:cs typeface="Arial" panose="020B0604020202020204" pitchFamily="34" charset="0"/>
                <a:hlinkClick r:id="rId2"/>
              </a:rPr>
              <a:t>Gartner</a:t>
            </a:r>
            <a:r>
              <a:rPr lang="en-US" dirty="0">
                <a:solidFill>
                  <a:schemeClr val="bg1"/>
                </a:solidFill>
                <a:latin typeface="Arial" panose="020B0604020202020204" pitchFamily="34" charset="0"/>
                <a:cs typeface="Arial" panose="020B0604020202020204" pitchFamily="34" charset="0"/>
              </a:rPr>
              <a:t>)</a:t>
            </a:r>
          </a:p>
        </p:txBody>
      </p:sp>
      <p:sp>
        <p:nvSpPr>
          <p:cNvPr id="28" name="TextBox 27">
            <a:extLst>
              <a:ext uri="{FF2B5EF4-FFF2-40B4-BE49-F238E27FC236}">
                <a16:creationId xmlns:a16="http://schemas.microsoft.com/office/drawing/2014/main" id="{F0C174B5-4693-43B3-8EEB-A54F5782C8E5}"/>
              </a:ext>
            </a:extLst>
          </p:cNvPr>
          <p:cNvSpPr txBox="1"/>
          <p:nvPr/>
        </p:nvSpPr>
        <p:spPr>
          <a:xfrm>
            <a:off x="4658019" y="4475801"/>
            <a:ext cx="3425588" cy="646331"/>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billion were invested in AI as of May 2016 (</a:t>
            </a:r>
            <a:r>
              <a:rPr lang="en-US" dirty="0">
                <a:solidFill>
                  <a:schemeClr val="bg1"/>
                </a:solidFill>
                <a:latin typeface="Arial" panose="020B0604020202020204" pitchFamily="34" charset="0"/>
                <a:cs typeface="Arial" panose="020B0604020202020204" pitchFamily="34" charset="0"/>
                <a:hlinkClick r:id="rId3"/>
              </a:rPr>
              <a:t>CB Insights</a:t>
            </a:r>
            <a:r>
              <a:rPr lang="en-US" dirty="0">
                <a:solidFill>
                  <a:schemeClr val="bg1"/>
                </a:solidFill>
                <a:latin typeface="Arial" panose="020B0604020202020204" pitchFamily="34" charset="0"/>
                <a:cs typeface="Arial" panose="020B0604020202020204" pitchFamily="34" charset="0"/>
              </a:rPr>
              <a:t>)</a:t>
            </a:r>
          </a:p>
        </p:txBody>
      </p:sp>
      <p:sp>
        <p:nvSpPr>
          <p:cNvPr id="29" name="Rectangle 28">
            <a:extLst>
              <a:ext uri="{FF2B5EF4-FFF2-40B4-BE49-F238E27FC236}">
                <a16:creationId xmlns:a16="http://schemas.microsoft.com/office/drawing/2014/main" id="{517710AB-05A4-4066-9F26-90A3BD9F8F97}"/>
              </a:ext>
            </a:extLst>
          </p:cNvPr>
          <p:cNvSpPr/>
          <p:nvPr/>
        </p:nvSpPr>
        <p:spPr>
          <a:xfrm>
            <a:off x="8358106" y="4475801"/>
            <a:ext cx="3638276" cy="923330"/>
          </a:xfrm>
          <a:prstGeom prst="rect">
            <a:avLst/>
          </a:prstGeom>
        </p:spPr>
        <p:txBody>
          <a:bodyPr wrap="square">
            <a:spAutoFit/>
          </a:bodyPr>
          <a:lstStyle/>
          <a:p>
            <a:r>
              <a:rPr lang="en-US" dirty="0">
                <a:solidFill>
                  <a:schemeClr val="bg1"/>
                </a:solidFill>
                <a:latin typeface="Arial" panose="020B0604020202020204" pitchFamily="34" charset="0"/>
                <a:cs typeface="Arial" panose="020B0604020202020204" pitchFamily="34" charset="0"/>
              </a:rPr>
              <a:t>of American jobs will be replaced by AI by the end of the decade (</a:t>
            </a:r>
            <a:r>
              <a:rPr lang="en-US" dirty="0">
                <a:solidFill>
                  <a:schemeClr val="bg1"/>
                </a:solidFill>
                <a:latin typeface="Arial" panose="020B0604020202020204" pitchFamily="34" charset="0"/>
                <a:cs typeface="Arial" panose="020B0604020202020204" pitchFamily="34" charset="0"/>
                <a:hlinkClick r:id="rId4"/>
              </a:rPr>
              <a:t>Forrester</a:t>
            </a:r>
            <a:r>
              <a:rPr lang="en-US" dirty="0">
                <a:solidFill>
                  <a:schemeClr val="bg1"/>
                </a:solidFill>
                <a:latin typeface="Arial" panose="020B0604020202020204" pitchFamily="34" charset="0"/>
                <a:cs typeface="Arial" panose="020B0604020202020204" pitchFamily="34" charset="0"/>
              </a:rPr>
              <a:t>)</a:t>
            </a:r>
          </a:p>
        </p:txBody>
      </p:sp>
      <p:cxnSp>
        <p:nvCxnSpPr>
          <p:cNvPr id="4" name="Straight Connector 3">
            <a:extLst>
              <a:ext uri="{FF2B5EF4-FFF2-40B4-BE49-F238E27FC236}">
                <a16:creationId xmlns:a16="http://schemas.microsoft.com/office/drawing/2014/main" id="{DC5DD076-79EE-41EA-822E-C684E7008E59}"/>
              </a:ext>
            </a:extLst>
          </p:cNvPr>
          <p:cNvCxnSpPr/>
          <p:nvPr/>
        </p:nvCxnSpPr>
        <p:spPr>
          <a:xfrm>
            <a:off x="957932" y="2139417"/>
            <a:ext cx="1064525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929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24">
                                            <p:txEl>
                                              <p:pRg st="0" end="0"/>
                                            </p:txEl>
                                          </p:spTgt>
                                        </p:tgtEl>
                                        <p:attrNameLst>
                                          <p:attrName>style.visibility</p:attrName>
                                        </p:attrNameLst>
                                      </p:cBhvr>
                                      <p:to>
                                        <p:strVal val="visible"/>
                                      </p:to>
                                    </p:set>
                                    <p:anim calcmode="lin" valueType="num">
                                      <p:cBhvr>
                                        <p:cTn id="13"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15" dur="500"/>
                                        <p:tgtEl>
                                          <p:spTgt spid="24">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1000"/>
                                        <p:tgtEl>
                                          <p:spTgt spid="27"/>
                                        </p:tgtEl>
                                      </p:cBhvr>
                                    </p:animEffect>
                                    <p:anim calcmode="lin" valueType="num">
                                      <p:cBhvr>
                                        <p:cTn id="21" dur="1000" fill="hold"/>
                                        <p:tgtEl>
                                          <p:spTgt spid="27"/>
                                        </p:tgtEl>
                                        <p:attrNameLst>
                                          <p:attrName>ppt_x</p:attrName>
                                        </p:attrNameLst>
                                      </p:cBhvr>
                                      <p:tavLst>
                                        <p:tav tm="0">
                                          <p:val>
                                            <p:strVal val="#ppt_x"/>
                                          </p:val>
                                        </p:tav>
                                        <p:tav tm="100000">
                                          <p:val>
                                            <p:strVal val="#ppt_x"/>
                                          </p:val>
                                        </p:tav>
                                      </p:tavLst>
                                    </p:anim>
                                    <p:anim calcmode="lin" valueType="num">
                                      <p:cBhvr>
                                        <p:cTn id="22"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Effect transition="in" filter="fade">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28"/>
                                        </p:tgtEl>
                                        <p:attrNameLst>
                                          <p:attrName>style.visibility</p:attrName>
                                        </p:attrNameLst>
                                      </p:cBhvr>
                                      <p:to>
                                        <p:strVal val="visible"/>
                                      </p:to>
                                    </p:set>
                                    <p:anim calcmode="lin" valueType="num">
                                      <p:cBhvr additive="base">
                                        <p:cTn id="34" dur="500" fill="hold"/>
                                        <p:tgtEl>
                                          <p:spTgt spid="28"/>
                                        </p:tgtEl>
                                        <p:attrNameLst>
                                          <p:attrName>ppt_x</p:attrName>
                                        </p:attrNameLst>
                                      </p:cBhvr>
                                      <p:tavLst>
                                        <p:tav tm="0">
                                          <p:val>
                                            <p:strVal val="#ppt_x"/>
                                          </p:val>
                                        </p:tav>
                                        <p:tav tm="100000">
                                          <p:val>
                                            <p:strVal val="#ppt_x"/>
                                          </p:val>
                                        </p:tav>
                                      </p:tavLst>
                                    </p:anim>
                                    <p:anim calcmode="lin" valueType="num">
                                      <p:cBhvr additive="base">
                                        <p:cTn id="35"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 calcmode="lin" valueType="num">
                                      <p:cBhvr>
                                        <p:cTn id="40" dur="500" fill="hold"/>
                                        <p:tgtEl>
                                          <p:spTgt spid="26"/>
                                        </p:tgtEl>
                                        <p:attrNameLst>
                                          <p:attrName>ppt_w</p:attrName>
                                        </p:attrNameLst>
                                      </p:cBhvr>
                                      <p:tavLst>
                                        <p:tav tm="0">
                                          <p:val>
                                            <p:fltVal val="0"/>
                                          </p:val>
                                        </p:tav>
                                        <p:tav tm="100000">
                                          <p:val>
                                            <p:strVal val="#ppt_w"/>
                                          </p:val>
                                        </p:tav>
                                      </p:tavLst>
                                    </p:anim>
                                    <p:anim calcmode="lin" valueType="num">
                                      <p:cBhvr>
                                        <p:cTn id="41" dur="500" fill="hold"/>
                                        <p:tgtEl>
                                          <p:spTgt spid="26"/>
                                        </p:tgtEl>
                                        <p:attrNameLst>
                                          <p:attrName>ppt_h</p:attrName>
                                        </p:attrNameLst>
                                      </p:cBhvr>
                                      <p:tavLst>
                                        <p:tav tm="0">
                                          <p:val>
                                            <p:fltVal val="0"/>
                                          </p:val>
                                        </p:tav>
                                        <p:tav tm="100000">
                                          <p:val>
                                            <p:strVal val="#ppt_h"/>
                                          </p:val>
                                        </p:tav>
                                      </p:tavLst>
                                    </p:anim>
                                    <p:animEffect transition="in" filter="fade">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1000"/>
                                        <p:tgtEl>
                                          <p:spTgt spid="29"/>
                                        </p:tgtEl>
                                      </p:cBhvr>
                                    </p:animEffect>
                                    <p:anim calcmode="lin" valueType="num">
                                      <p:cBhvr>
                                        <p:cTn id="48" dur="1000" fill="hold"/>
                                        <p:tgtEl>
                                          <p:spTgt spid="29"/>
                                        </p:tgtEl>
                                        <p:attrNameLst>
                                          <p:attrName>ppt_x</p:attrName>
                                        </p:attrNameLst>
                                      </p:cBhvr>
                                      <p:tavLst>
                                        <p:tav tm="0">
                                          <p:val>
                                            <p:strVal val="#ppt_x"/>
                                          </p:val>
                                        </p:tav>
                                        <p:tav tm="100000">
                                          <p:val>
                                            <p:strVal val="#ppt_x"/>
                                          </p:val>
                                        </p:tav>
                                      </p:tavLst>
                                    </p:anim>
                                    <p:anim calcmode="lin" valueType="num">
                                      <p:cBhvr>
                                        <p:cTn id="4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77F14CAA-3C99-42B8-A1F1-0FAE038F74C5}"/>
              </a:ext>
            </a:extLst>
          </p:cNvPr>
          <p:cNvCxnSpPr/>
          <p:nvPr/>
        </p:nvCxnSpPr>
        <p:spPr>
          <a:xfrm>
            <a:off x="818865" y="1336939"/>
            <a:ext cx="10645254"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1092C86-E122-4EA4-9635-99C11E6F393B}"/>
              </a:ext>
            </a:extLst>
          </p:cNvPr>
          <p:cNvSpPr txBox="1"/>
          <p:nvPr/>
        </p:nvSpPr>
        <p:spPr>
          <a:xfrm>
            <a:off x="818865" y="776057"/>
            <a:ext cx="10645254" cy="523220"/>
          </a:xfrm>
          <a:prstGeom prst="rect">
            <a:avLst/>
          </a:prstGeom>
          <a:noFill/>
        </p:spPr>
        <p:txBody>
          <a:bodyPr wrap="square" rtlCol="0">
            <a:spAutoFit/>
          </a:bodyPr>
          <a:lstStyle/>
          <a:p>
            <a:r>
              <a:rPr lang="en-US" sz="2800" b="1" dirty="0">
                <a:latin typeface="Graphik (Headings)"/>
                <a:cs typeface="Arial" panose="020B0604020202020204" pitchFamily="34" charset="0"/>
              </a:rPr>
              <a:t>ARDUINO - TYPES</a:t>
            </a:r>
          </a:p>
        </p:txBody>
      </p:sp>
      <p:pic>
        <p:nvPicPr>
          <p:cNvPr id="18" name="Picture 17">
            <a:extLst>
              <a:ext uri="{FF2B5EF4-FFF2-40B4-BE49-F238E27FC236}">
                <a16:creationId xmlns:a16="http://schemas.microsoft.com/office/drawing/2014/main" id="{06F0896A-8BAA-46E0-A28A-F9CDB5CB271F}"/>
              </a:ext>
            </a:extLst>
          </p:cNvPr>
          <p:cNvPicPr>
            <a:picLocks noChangeAspect="1"/>
          </p:cNvPicPr>
          <p:nvPr/>
        </p:nvPicPr>
        <p:blipFill>
          <a:blip r:embed="rId3"/>
          <a:stretch>
            <a:fillRect/>
          </a:stretch>
        </p:blipFill>
        <p:spPr>
          <a:xfrm>
            <a:off x="719328" y="2112264"/>
            <a:ext cx="5419725" cy="1704975"/>
          </a:xfrm>
          <a:prstGeom prst="rect">
            <a:avLst/>
          </a:prstGeom>
        </p:spPr>
      </p:pic>
      <p:pic>
        <p:nvPicPr>
          <p:cNvPr id="19" name="Picture 18">
            <a:extLst>
              <a:ext uri="{FF2B5EF4-FFF2-40B4-BE49-F238E27FC236}">
                <a16:creationId xmlns:a16="http://schemas.microsoft.com/office/drawing/2014/main" id="{9E8C37A3-7FA4-4A33-BEC2-CE4A1B2EA0CA}"/>
              </a:ext>
            </a:extLst>
          </p:cNvPr>
          <p:cNvPicPr>
            <a:picLocks noChangeAspect="1"/>
          </p:cNvPicPr>
          <p:nvPr/>
        </p:nvPicPr>
        <p:blipFill>
          <a:blip r:embed="rId4"/>
          <a:stretch>
            <a:fillRect/>
          </a:stretch>
        </p:blipFill>
        <p:spPr>
          <a:xfrm>
            <a:off x="6139053" y="2112264"/>
            <a:ext cx="1571625" cy="1619250"/>
          </a:xfrm>
          <a:prstGeom prst="rect">
            <a:avLst/>
          </a:prstGeom>
        </p:spPr>
      </p:pic>
      <p:pic>
        <p:nvPicPr>
          <p:cNvPr id="20" name="Picture 19">
            <a:extLst>
              <a:ext uri="{FF2B5EF4-FFF2-40B4-BE49-F238E27FC236}">
                <a16:creationId xmlns:a16="http://schemas.microsoft.com/office/drawing/2014/main" id="{9E914B32-AB8F-4234-876B-E7D52A049391}"/>
              </a:ext>
            </a:extLst>
          </p:cNvPr>
          <p:cNvPicPr>
            <a:picLocks noChangeAspect="1"/>
          </p:cNvPicPr>
          <p:nvPr/>
        </p:nvPicPr>
        <p:blipFill>
          <a:blip r:embed="rId5"/>
          <a:stretch>
            <a:fillRect/>
          </a:stretch>
        </p:blipFill>
        <p:spPr>
          <a:xfrm>
            <a:off x="7719159" y="1774532"/>
            <a:ext cx="3857625" cy="2047875"/>
          </a:xfrm>
          <a:prstGeom prst="rect">
            <a:avLst/>
          </a:prstGeom>
        </p:spPr>
      </p:pic>
      <p:pic>
        <p:nvPicPr>
          <p:cNvPr id="21" name="Picture 20">
            <a:extLst>
              <a:ext uri="{FF2B5EF4-FFF2-40B4-BE49-F238E27FC236}">
                <a16:creationId xmlns:a16="http://schemas.microsoft.com/office/drawing/2014/main" id="{AA929754-89EA-4DD4-8F7F-293F5AD30E3C}"/>
              </a:ext>
            </a:extLst>
          </p:cNvPr>
          <p:cNvPicPr>
            <a:picLocks noChangeAspect="1"/>
          </p:cNvPicPr>
          <p:nvPr/>
        </p:nvPicPr>
        <p:blipFill>
          <a:blip r:embed="rId6"/>
          <a:stretch>
            <a:fillRect/>
          </a:stretch>
        </p:blipFill>
        <p:spPr>
          <a:xfrm>
            <a:off x="719328" y="3941064"/>
            <a:ext cx="7353300" cy="1495425"/>
          </a:xfrm>
          <a:prstGeom prst="rect">
            <a:avLst/>
          </a:prstGeom>
        </p:spPr>
      </p:pic>
      <p:pic>
        <p:nvPicPr>
          <p:cNvPr id="22" name="Picture 21">
            <a:extLst>
              <a:ext uri="{FF2B5EF4-FFF2-40B4-BE49-F238E27FC236}">
                <a16:creationId xmlns:a16="http://schemas.microsoft.com/office/drawing/2014/main" id="{A9A33E29-F704-48C0-8412-5CC8C76F1A7A}"/>
              </a:ext>
            </a:extLst>
          </p:cNvPr>
          <p:cNvPicPr>
            <a:picLocks noChangeAspect="1"/>
          </p:cNvPicPr>
          <p:nvPr/>
        </p:nvPicPr>
        <p:blipFill rotWithShape="1">
          <a:blip r:embed="rId7"/>
          <a:srcRect t="12529" b="36630"/>
          <a:stretch/>
        </p:blipFill>
        <p:spPr>
          <a:xfrm>
            <a:off x="7932568" y="4049027"/>
            <a:ext cx="3430807" cy="806438"/>
          </a:xfrm>
          <a:prstGeom prst="rect">
            <a:avLst/>
          </a:prstGeom>
        </p:spPr>
      </p:pic>
      <p:pic>
        <p:nvPicPr>
          <p:cNvPr id="23" name="Picture 22">
            <a:extLst>
              <a:ext uri="{FF2B5EF4-FFF2-40B4-BE49-F238E27FC236}">
                <a16:creationId xmlns:a16="http://schemas.microsoft.com/office/drawing/2014/main" id="{5DC76699-53DD-4902-A365-3F92BB29186A}"/>
              </a:ext>
            </a:extLst>
          </p:cNvPr>
          <p:cNvPicPr>
            <a:picLocks noChangeAspect="1"/>
          </p:cNvPicPr>
          <p:nvPr/>
        </p:nvPicPr>
        <p:blipFill>
          <a:blip r:embed="rId8"/>
          <a:stretch>
            <a:fillRect/>
          </a:stretch>
        </p:blipFill>
        <p:spPr>
          <a:xfrm>
            <a:off x="7932568" y="4986031"/>
            <a:ext cx="3286125" cy="314325"/>
          </a:xfrm>
          <a:prstGeom prst="rect">
            <a:avLst/>
          </a:prstGeom>
        </p:spPr>
      </p:pic>
    </p:spTree>
    <p:extLst>
      <p:ext uri="{BB962C8B-B14F-4D97-AF65-F5344CB8AC3E}">
        <p14:creationId xmlns:p14="http://schemas.microsoft.com/office/powerpoint/2010/main" val="1035086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77F14CAA-3C99-42B8-A1F1-0FAE038F74C5}"/>
              </a:ext>
            </a:extLst>
          </p:cNvPr>
          <p:cNvCxnSpPr/>
          <p:nvPr/>
        </p:nvCxnSpPr>
        <p:spPr>
          <a:xfrm>
            <a:off x="818865" y="1336939"/>
            <a:ext cx="10645254"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1092C86-E122-4EA4-9635-99C11E6F393B}"/>
              </a:ext>
            </a:extLst>
          </p:cNvPr>
          <p:cNvSpPr txBox="1"/>
          <p:nvPr/>
        </p:nvSpPr>
        <p:spPr>
          <a:xfrm>
            <a:off x="818865" y="776057"/>
            <a:ext cx="10645254" cy="523220"/>
          </a:xfrm>
          <a:prstGeom prst="rect">
            <a:avLst/>
          </a:prstGeom>
          <a:noFill/>
        </p:spPr>
        <p:txBody>
          <a:bodyPr wrap="square" rtlCol="0">
            <a:spAutoFit/>
          </a:bodyPr>
          <a:lstStyle/>
          <a:p>
            <a:r>
              <a:rPr lang="en-US" sz="2800" b="1" dirty="0">
                <a:latin typeface="Graphik (Headings)"/>
                <a:cs typeface="Arial" panose="020B0604020202020204" pitchFamily="34" charset="0"/>
              </a:rPr>
              <a:t>AMAZON ALEXA</a:t>
            </a:r>
          </a:p>
        </p:txBody>
      </p:sp>
      <p:sp>
        <p:nvSpPr>
          <p:cNvPr id="10" name="Rectangle 9">
            <a:extLst>
              <a:ext uri="{FF2B5EF4-FFF2-40B4-BE49-F238E27FC236}">
                <a16:creationId xmlns:a16="http://schemas.microsoft.com/office/drawing/2014/main" id="{95BF83A7-5F9A-45CA-A70F-D2A6AE0707C0}"/>
              </a:ext>
            </a:extLst>
          </p:cNvPr>
          <p:cNvSpPr/>
          <p:nvPr/>
        </p:nvSpPr>
        <p:spPr>
          <a:xfrm>
            <a:off x="463296" y="1746504"/>
            <a:ext cx="4937760" cy="3416320"/>
          </a:xfrm>
          <a:prstGeom prst="rect">
            <a:avLst/>
          </a:prstGeom>
        </p:spPr>
        <p:txBody>
          <a:bodyPr wrap="square">
            <a:spAutoFit/>
          </a:bodyPr>
          <a:lstStyle/>
          <a:p>
            <a:pPr algn="just"/>
            <a:r>
              <a:rPr lang="en-US" dirty="0">
                <a:latin typeface="Arial" panose="020B0604020202020204" pitchFamily="34" charset="0"/>
                <a:cs typeface="Arial" panose="020B0604020202020204" pitchFamily="34" charset="0"/>
              </a:rPr>
              <a:t>Alexa is Amazon’s cloud-based voice service available on tens of millions of devices from Amazon and third-party device manufacturers. </a:t>
            </a:r>
          </a:p>
          <a:p>
            <a:pPr algn="just"/>
            <a:endParaRPr lang="en-US" dirty="0">
              <a:latin typeface="Arial" panose="020B0604020202020204" pitchFamily="34" charset="0"/>
              <a:cs typeface="Arial" panose="020B0604020202020204" pitchFamily="34" charset="0"/>
            </a:endParaRPr>
          </a:p>
          <a:p>
            <a:pPr algn="just"/>
            <a:r>
              <a:rPr lang="en-US" dirty="0">
                <a:latin typeface="Arial" panose="020B0604020202020204" pitchFamily="34" charset="0"/>
                <a:cs typeface="Arial" panose="020B0604020202020204" pitchFamily="34" charset="0"/>
              </a:rPr>
              <a:t>With Alexa, you can build natural voice experiences that offer customers a more intuitive way to interact with the technology they use every day. </a:t>
            </a:r>
          </a:p>
          <a:p>
            <a:pPr algn="just"/>
            <a:endParaRPr lang="en-US" dirty="0">
              <a:latin typeface="Arial" panose="020B0604020202020204" pitchFamily="34" charset="0"/>
              <a:cs typeface="Arial" panose="020B0604020202020204" pitchFamily="34" charset="0"/>
            </a:endParaRPr>
          </a:p>
          <a:p>
            <a:pPr algn="just"/>
            <a:r>
              <a:rPr lang="en-US" dirty="0">
                <a:latin typeface="Arial" panose="020B0604020202020204" pitchFamily="34" charset="0"/>
                <a:cs typeface="Arial" panose="020B0604020202020204" pitchFamily="34" charset="0"/>
              </a:rPr>
              <a:t>With collection of tools, APIs, reference solutions, and documentation make it easy for anyone to build with Alexa. </a:t>
            </a:r>
          </a:p>
        </p:txBody>
      </p:sp>
      <p:pic>
        <p:nvPicPr>
          <p:cNvPr id="11" name="Picture 10">
            <a:extLst>
              <a:ext uri="{FF2B5EF4-FFF2-40B4-BE49-F238E27FC236}">
                <a16:creationId xmlns:a16="http://schemas.microsoft.com/office/drawing/2014/main" id="{5FB24C04-C6AA-4B58-A595-F6F83155D410}"/>
              </a:ext>
            </a:extLst>
          </p:cNvPr>
          <p:cNvPicPr>
            <a:picLocks noChangeAspect="1"/>
          </p:cNvPicPr>
          <p:nvPr/>
        </p:nvPicPr>
        <p:blipFill>
          <a:blip r:embed="rId3"/>
          <a:stretch>
            <a:fillRect/>
          </a:stretch>
        </p:blipFill>
        <p:spPr>
          <a:xfrm>
            <a:off x="5703583" y="1856232"/>
            <a:ext cx="5988545" cy="3364992"/>
          </a:xfrm>
          <a:prstGeom prst="rect">
            <a:avLst/>
          </a:prstGeom>
        </p:spPr>
      </p:pic>
    </p:spTree>
    <p:extLst>
      <p:ext uri="{BB962C8B-B14F-4D97-AF65-F5344CB8AC3E}">
        <p14:creationId xmlns:p14="http://schemas.microsoft.com/office/powerpoint/2010/main" val="3280323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Box 84">
            <a:extLst>
              <a:ext uri="{FF2B5EF4-FFF2-40B4-BE49-F238E27FC236}">
                <a16:creationId xmlns:a16="http://schemas.microsoft.com/office/drawing/2014/main" id="{12C534DE-1A20-4BC4-9797-8DF718730E00}"/>
              </a:ext>
            </a:extLst>
          </p:cNvPr>
          <p:cNvSpPr txBox="1"/>
          <p:nvPr/>
        </p:nvSpPr>
        <p:spPr>
          <a:xfrm>
            <a:off x="-109181" y="-19838"/>
            <a:ext cx="9048466" cy="2308324"/>
          </a:xfrm>
          <a:prstGeom prst="rect">
            <a:avLst/>
          </a:prstGeom>
          <a:noFill/>
        </p:spPr>
        <p:txBody>
          <a:bodyPr wrap="square" rtlCol="0">
            <a:spAutoFit/>
          </a:bodyPr>
          <a:lstStyle/>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a:t>
            </a:r>
          </a:p>
        </p:txBody>
      </p:sp>
      <p:sp>
        <p:nvSpPr>
          <p:cNvPr id="87" name="TextBox 86">
            <a:extLst>
              <a:ext uri="{FF2B5EF4-FFF2-40B4-BE49-F238E27FC236}">
                <a16:creationId xmlns:a16="http://schemas.microsoft.com/office/drawing/2014/main" id="{F35467EC-F813-474A-B297-EC438C231C8D}"/>
              </a:ext>
            </a:extLst>
          </p:cNvPr>
          <p:cNvSpPr txBox="1"/>
          <p:nvPr/>
        </p:nvSpPr>
        <p:spPr>
          <a:xfrm>
            <a:off x="-109181" y="4274658"/>
            <a:ext cx="9048466" cy="2308324"/>
          </a:xfrm>
          <a:prstGeom prst="rect">
            <a:avLst/>
          </a:prstGeom>
          <a:noFill/>
        </p:spPr>
        <p:txBody>
          <a:bodyPr wrap="square" rtlCol="0">
            <a:spAutoFit/>
          </a:bodyPr>
          <a:lstStyle/>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a:t>
            </a:r>
          </a:p>
        </p:txBody>
      </p:sp>
      <p:sp>
        <p:nvSpPr>
          <p:cNvPr id="88" name="TextBox 87">
            <a:extLst>
              <a:ext uri="{FF2B5EF4-FFF2-40B4-BE49-F238E27FC236}">
                <a16:creationId xmlns:a16="http://schemas.microsoft.com/office/drawing/2014/main" id="{7A86638E-086A-4A06-8254-9613310CD9C5}"/>
              </a:ext>
            </a:extLst>
          </p:cNvPr>
          <p:cNvSpPr txBox="1"/>
          <p:nvPr/>
        </p:nvSpPr>
        <p:spPr>
          <a:xfrm>
            <a:off x="8652680" y="-26028"/>
            <a:ext cx="3657601" cy="6740307"/>
          </a:xfrm>
          <a:prstGeom prst="rect">
            <a:avLst/>
          </a:prstGeom>
          <a:noFill/>
        </p:spPr>
        <p:txBody>
          <a:bodyPr wrap="square" rtlCol="0">
            <a:spAutoFit/>
          </a:bodyPr>
          <a:lstStyle/>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101010101010101010101010101010101010101010101010101010101010101010101010101</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101010101010101010101010101010101010101010101010101010101010101010101010101</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101010101010101010101010101010101010101010101010101010101010101010101010101</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101010101010101010101010101010101010101010101010101010101010101010101010101</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101010101010101010101010101010101010101010101010101010101010101010101010101</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101010101010101010101010101010101010101010101010101010101010101010101010101</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101010101010101010101010101010101010101010101010101010101010101010101010101</a:t>
            </a:r>
          </a:p>
          <a:p>
            <a:r>
              <a:rPr lang="en-US" dirty="0">
                <a:solidFill>
                  <a:schemeClr val="bg1"/>
                </a:solidFill>
                <a:latin typeface="Courier New" panose="02070309020205020404" pitchFamily="49" charset="0"/>
                <a:cs typeface="Courier New" panose="02070309020205020404" pitchFamily="49" charset="0"/>
              </a:rPr>
              <a:t>10101010101010101010101010101010101010101010101010</a:t>
            </a:r>
          </a:p>
          <a:p>
            <a:r>
              <a:rPr lang="en-US" dirty="0">
                <a:solidFill>
                  <a:schemeClr val="bg1"/>
                </a:solidFill>
                <a:latin typeface="Courier New" panose="02070309020205020404" pitchFamily="49" charset="0"/>
                <a:cs typeface="Courier New" panose="02070309020205020404" pitchFamily="49" charset="0"/>
              </a:rPr>
              <a:t>1010101010101010101010101</a:t>
            </a:r>
          </a:p>
        </p:txBody>
      </p:sp>
      <p:sp>
        <p:nvSpPr>
          <p:cNvPr id="89" name="TextBox 88">
            <a:extLst>
              <a:ext uri="{FF2B5EF4-FFF2-40B4-BE49-F238E27FC236}">
                <a16:creationId xmlns:a16="http://schemas.microsoft.com/office/drawing/2014/main" id="{9ED32C2D-1F9B-4353-BE36-9BF4EEAB5131}"/>
              </a:ext>
            </a:extLst>
          </p:cNvPr>
          <p:cNvSpPr txBox="1"/>
          <p:nvPr/>
        </p:nvSpPr>
        <p:spPr>
          <a:xfrm>
            <a:off x="-109182" y="6488668"/>
            <a:ext cx="12301181" cy="369332"/>
          </a:xfrm>
          <a:prstGeom prst="rect">
            <a:avLst/>
          </a:prstGeom>
          <a:noFill/>
        </p:spPr>
        <p:txBody>
          <a:bodyPr wrap="square" rtlCol="0">
            <a:spAutoFit/>
          </a:bodyPr>
          <a:lstStyle/>
          <a:p>
            <a:r>
              <a:rPr lang="en-US" dirty="0">
                <a:solidFill>
                  <a:schemeClr val="bg1"/>
                </a:solidFill>
                <a:latin typeface="Courier New" panose="02070309020205020404" pitchFamily="49" charset="0"/>
                <a:cs typeface="Courier New" panose="02070309020205020404" pitchFamily="49" charset="0"/>
              </a:rPr>
              <a:t>1010101010101010101010101010101010101010101010101010101010101010010101010101010101010100</a:t>
            </a:r>
          </a:p>
        </p:txBody>
      </p:sp>
      <p:sp>
        <p:nvSpPr>
          <p:cNvPr id="90" name="Rectangle 89">
            <a:extLst>
              <a:ext uri="{FF2B5EF4-FFF2-40B4-BE49-F238E27FC236}">
                <a16:creationId xmlns:a16="http://schemas.microsoft.com/office/drawing/2014/main" id="{2D14F430-5324-49BC-A2BD-28C01332E0A4}"/>
              </a:ext>
            </a:extLst>
          </p:cNvPr>
          <p:cNvSpPr/>
          <p:nvPr/>
        </p:nvSpPr>
        <p:spPr>
          <a:xfrm>
            <a:off x="0" y="0"/>
            <a:ext cx="12191999" cy="688402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3">
            <a:extLst>
              <a:ext uri="{FF2B5EF4-FFF2-40B4-BE49-F238E27FC236}">
                <a16:creationId xmlns:a16="http://schemas.microsoft.com/office/drawing/2014/main" id="{6FF542CD-2B4B-44AC-B1EC-B74D10BEED8F}"/>
              </a:ext>
            </a:extLst>
          </p:cNvPr>
          <p:cNvSpPr txBox="1">
            <a:spLocks/>
          </p:cNvSpPr>
          <p:nvPr/>
        </p:nvSpPr>
        <p:spPr>
          <a:xfrm>
            <a:off x="174323" y="272645"/>
            <a:ext cx="11430000" cy="1014983"/>
          </a:xfrm>
          <a:prstGeom prst="rect">
            <a:avLst/>
          </a:prstGeom>
        </p:spPr>
        <p:txBody>
          <a:bodyPr vert="horz" lIns="0" tIns="45720" rIns="0" bIns="0" rtlCol="0" anchor="b" anchorCtr="0">
            <a:normAutofit/>
          </a:bodyPr>
          <a:lstStyle>
            <a:lvl1pPr marL="0" indent="0" algn="l" defTabSz="914377" rtl="0" eaLnBrk="1" latinLnBrk="0" hangingPunct="1">
              <a:lnSpc>
                <a:spcPct val="70000"/>
              </a:lnSpc>
              <a:spcBef>
                <a:spcPct val="0"/>
              </a:spcBef>
              <a:buNone/>
              <a:defRPr sz="2800" b="1" kern="1200" cap="all" baseline="0">
                <a:solidFill>
                  <a:schemeClr val="bg1"/>
                </a:solidFill>
                <a:latin typeface="+mj-lt"/>
                <a:ea typeface="+mj-ea"/>
                <a:cs typeface="+mj-cs"/>
              </a:defRPr>
            </a:lvl1pPr>
          </a:lstStyle>
          <a:p>
            <a:pPr marL="0" marR="0" lvl="0" indent="0" algn="ctr" defTabSz="914377" rtl="0" eaLnBrk="1" fontAlgn="auto" latinLnBrk="0" hangingPunct="1">
              <a:lnSpc>
                <a:spcPct val="70000"/>
              </a:lnSpc>
              <a:spcBef>
                <a:spcPct val="0"/>
              </a:spcBef>
              <a:spcAft>
                <a:spcPts val="0"/>
              </a:spcAft>
              <a:buClrTx/>
              <a:buSzTx/>
              <a:buFontTx/>
              <a:buNone/>
              <a:tabLst/>
              <a:defRPr/>
            </a:pPr>
            <a:r>
              <a:rPr kumimoji="0" lang="en-US" sz="2800" b="1" i="0" u="none" strike="noStrike" kern="1200" cap="all" spc="0" normalizeH="0" baseline="0" noProof="0" dirty="0">
                <a:ln>
                  <a:noFill/>
                </a:ln>
                <a:solidFill>
                  <a:schemeClr val="accent4">
                    <a:lumMod val="60000"/>
                    <a:lumOff val="40000"/>
                  </a:schemeClr>
                </a:solidFill>
                <a:effectLst/>
                <a:uLnTx/>
                <a:uFillTx/>
                <a:latin typeface="Graphik"/>
                <a:ea typeface="+mj-ea"/>
                <a:cs typeface="+mj-cs"/>
              </a:rPr>
              <a:t>Artificial Intelligence </a:t>
            </a:r>
            <a:r>
              <a:rPr kumimoji="0" lang="en-US" sz="2800" b="1" i="0" u="none" strike="noStrike" kern="1200" cap="all" spc="0" normalizeH="0" baseline="0" noProof="0" dirty="0">
                <a:ln>
                  <a:noFill/>
                </a:ln>
                <a:effectLst/>
                <a:uLnTx/>
                <a:uFillTx/>
                <a:latin typeface="Graphik"/>
                <a:ea typeface="+mj-ea"/>
                <a:cs typeface="+mj-cs"/>
              </a:rPr>
              <a:t>is becoming a priority</a:t>
            </a:r>
          </a:p>
        </p:txBody>
      </p:sp>
      <p:sp>
        <p:nvSpPr>
          <p:cNvPr id="21" name="Rectangle 20">
            <a:extLst>
              <a:ext uri="{FF2B5EF4-FFF2-40B4-BE49-F238E27FC236}">
                <a16:creationId xmlns:a16="http://schemas.microsoft.com/office/drawing/2014/main" id="{7A4C050A-E36C-45CC-A203-C906DECA5262}"/>
              </a:ext>
            </a:extLst>
          </p:cNvPr>
          <p:cNvSpPr/>
          <p:nvPr/>
        </p:nvSpPr>
        <p:spPr>
          <a:xfrm>
            <a:off x="553371" y="1404139"/>
            <a:ext cx="11356848" cy="523220"/>
          </a:xfrm>
          <a:prstGeom prst="rect">
            <a:avLst/>
          </a:prstGeom>
        </p:spPr>
        <p:txBody>
          <a:bodyPr wrap="square">
            <a:spAutoFit/>
          </a:bodyPr>
          <a:lstStyle/>
          <a:p>
            <a:pPr fontAlgn="base">
              <a:spcBef>
                <a:spcPct val="0"/>
              </a:spcBef>
            </a:pPr>
            <a:r>
              <a:rPr lang="en-US" sz="2800" b="1" dirty="0">
                <a:solidFill>
                  <a:schemeClr val="bg1"/>
                </a:solidFill>
                <a:latin typeface="Graphik"/>
                <a:ea typeface="Arial" pitchFamily="-105" charset="-52"/>
                <a:cs typeface="Arial" panose="020B0604020202020204" pitchFamily="34" charset="0"/>
              </a:rPr>
              <a:t>COMPANIES ARE BEGINNING TO INVEST IN AI CAPABILITIES</a:t>
            </a:r>
            <a:endParaRPr lang="en-IE" sz="2000" dirty="0">
              <a:solidFill>
                <a:schemeClr val="bg1"/>
              </a:solidFill>
              <a:latin typeface="Arial" panose="020B0604020202020204" pitchFamily="34" charset="0"/>
              <a:ea typeface="Arial" pitchFamily="-105" charset="-52"/>
              <a:cs typeface="Arial" panose="020B0604020202020204" pitchFamily="34" charset="0"/>
            </a:endParaRPr>
          </a:p>
        </p:txBody>
      </p:sp>
      <p:grpSp>
        <p:nvGrpSpPr>
          <p:cNvPr id="22" name="Group 21">
            <a:extLst>
              <a:ext uri="{FF2B5EF4-FFF2-40B4-BE49-F238E27FC236}">
                <a16:creationId xmlns:a16="http://schemas.microsoft.com/office/drawing/2014/main" id="{EF5D772A-1FE3-4792-B230-A0036B9D6B7F}"/>
              </a:ext>
            </a:extLst>
          </p:cNvPr>
          <p:cNvGrpSpPr/>
          <p:nvPr/>
        </p:nvGrpSpPr>
        <p:grpSpPr>
          <a:xfrm>
            <a:off x="2821083" y="2326260"/>
            <a:ext cx="7063875" cy="3661259"/>
            <a:chOff x="3107873" y="2791087"/>
            <a:chExt cx="5895322" cy="3055589"/>
          </a:xfrm>
        </p:grpSpPr>
        <p:grpSp>
          <p:nvGrpSpPr>
            <p:cNvPr id="23" name="Group 22">
              <a:extLst>
                <a:ext uri="{FF2B5EF4-FFF2-40B4-BE49-F238E27FC236}">
                  <a16:creationId xmlns:a16="http://schemas.microsoft.com/office/drawing/2014/main" id="{6CCDC1BC-5AC8-4FF3-9995-8FF24FD60309}"/>
                </a:ext>
              </a:extLst>
            </p:cNvPr>
            <p:cNvGrpSpPr/>
            <p:nvPr/>
          </p:nvGrpSpPr>
          <p:grpSpPr>
            <a:xfrm>
              <a:off x="3362319" y="3566738"/>
              <a:ext cx="5283068" cy="385293"/>
              <a:chOff x="927093" y="2897760"/>
              <a:chExt cx="7044090" cy="513723"/>
            </a:xfrm>
          </p:grpSpPr>
          <p:pic>
            <p:nvPicPr>
              <p:cNvPr id="37" name="Picture 2" descr="https://upload.wikimedia.org/wikipedia/commons/thumb/9/98/Gartner_logo.svg/1280px-Gartner_logo.svg.png">
                <a:extLst>
                  <a:ext uri="{FF2B5EF4-FFF2-40B4-BE49-F238E27FC236}">
                    <a16:creationId xmlns:a16="http://schemas.microsoft.com/office/drawing/2014/main" id="{F50A3B12-588A-4D60-A488-49C376C20F8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7093" y="2988314"/>
                <a:ext cx="1234061" cy="280556"/>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60A6DB5A-5503-4AC3-BEBA-8D48D9F8A4DD}"/>
                  </a:ext>
                </a:extLst>
              </p:cNvPr>
              <p:cNvSpPr/>
              <p:nvPr/>
            </p:nvSpPr>
            <p:spPr>
              <a:xfrm>
                <a:off x="2943497" y="2897760"/>
                <a:ext cx="5027686" cy="513723"/>
              </a:xfrm>
              <a:prstGeom prst="rect">
                <a:avLst/>
              </a:prstGeom>
            </p:spPr>
            <p:txBody>
              <a:bodyPr wrap="square">
                <a:spAutoFit/>
              </a:bodyPr>
              <a:lstStyle/>
              <a:p>
                <a:pPr fontAlgn="base">
                  <a:spcBef>
                    <a:spcPct val="0"/>
                  </a:spcBef>
                  <a:spcAft>
                    <a:spcPct val="0"/>
                  </a:spcAft>
                </a:pPr>
                <a:r>
                  <a:rPr lang="en-US" sz="1200" b="1" dirty="0">
                    <a:solidFill>
                      <a:schemeClr val="bg1"/>
                    </a:solidFill>
                    <a:latin typeface="Arial" charset="0"/>
                    <a:cs typeface="Arial" charset="0"/>
                  </a:rPr>
                  <a:t>“Smart Machine Technologies Will Render the Offshore Model Obsolete for Competitive Advantage”</a:t>
                </a:r>
              </a:p>
            </p:txBody>
          </p:sp>
        </p:grpSp>
        <p:grpSp>
          <p:nvGrpSpPr>
            <p:cNvPr id="24" name="Group 23">
              <a:extLst>
                <a:ext uri="{FF2B5EF4-FFF2-40B4-BE49-F238E27FC236}">
                  <a16:creationId xmlns:a16="http://schemas.microsoft.com/office/drawing/2014/main" id="{B2A1DEF2-2D25-4A39-BB5F-CFE42997A247}"/>
                </a:ext>
              </a:extLst>
            </p:cNvPr>
            <p:cNvGrpSpPr/>
            <p:nvPr/>
          </p:nvGrpSpPr>
          <p:grpSpPr>
            <a:xfrm>
              <a:off x="3362319" y="2791087"/>
              <a:ext cx="5640876" cy="539410"/>
              <a:chOff x="927093" y="2148256"/>
              <a:chExt cx="7521168" cy="719213"/>
            </a:xfrm>
          </p:grpSpPr>
          <p:sp>
            <p:nvSpPr>
              <p:cNvPr id="35" name="Rectangle 34">
                <a:extLst>
                  <a:ext uri="{FF2B5EF4-FFF2-40B4-BE49-F238E27FC236}">
                    <a16:creationId xmlns:a16="http://schemas.microsoft.com/office/drawing/2014/main" id="{7C721758-BB0A-46BB-B135-C77E9A42DB4A}"/>
                  </a:ext>
                </a:extLst>
              </p:cNvPr>
              <p:cNvSpPr/>
              <p:nvPr/>
            </p:nvSpPr>
            <p:spPr>
              <a:xfrm>
                <a:off x="2918097" y="2148256"/>
                <a:ext cx="5530164" cy="719213"/>
              </a:xfrm>
              <a:prstGeom prst="rect">
                <a:avLst/>
              </a:prstGeom>
            </p:spPr>
            <p:txBody>
              <a:bodyPr wrap="square">
                <a:spAutoFit/>
              </a:bodyPr>
              <a:lstStyle/>
              <a:p>
                <a:pPr fontAlgn="base">
                  <a:spcBef>
                    <a:spcPct val="0"/>
                  </a:spcBef>
                  <a:spcAft>
                    <a:spcPct val="0"/>
                  </a:spcAft>
                </a:pPr>
                <a:r>
                  <a:rPr lang="en-US" sz="1200" b="1" dirty="0">
                    <a:solidFill>
                      <a:schemeClr val="bg1"/>
                    </a:solidFill>
                    <a:latin typeface="Arial" charset="0"/>
                    <a:cs typeface="Arial" charset="0"/>
                  </a:rPr>
                  <a:t>“…the next wave of solutions will gather unprecedented amounts of data from disparate systems and—by weaving systems, data, and people together—create solutions…” </a:t>
                </a:r>
              </a:p>
            </p:txBody>
          </p:sp>
          <p:pic>
            <p:nvPicPr>
              <p:cNvPr id="36" name="Picture 4" descr="https://upload.wikimedia.org/wikipedia/commons/thumb/c/cd/Accenture.svg/1000px-Accenture.svg.png">
                <a:extLst>
                  <a:ext uri="{FF2B5EF4-FFF2-40B4-BE49-F238E27FC236}">
                    <a16:creationId xmlns:a16="http://schemas.microsoft.com/office/drawing/2014/main" id="{4C66B3AA-DABD-4A57-A503-9E81259ACD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7093" y="2230398"/>
                <a:ext cx="1691395" cy="4820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a:extLst>
                <a:ext uri="{FF2B5EF4-FFF2-40B4-BE49-F238E27FC236}">
                  <a16:creationId xmlns:a16="http://schemas.microsoft.com/office/drawing/2014/main" id="{E9219AD8-26D3-42E3-B67C-26E29FF216EB}"/>
                </a:ext>
              </a:extLst>
            </p:cNvPr>
            <p:cNvGrpSpPr/>
            <p:nvPr/>
          </p:nvGrpSpPr>
          <p:grpSpPr>
            <a:xfrm>
              <a:off x="3362320" y="4203890"/>
              <a:ext cx="4941303" cy="404948"/>
              <a:chOff x="927093" y="3812038"/>
              <a:chExt cx="6588404" cy="539931"/>
            </a:xfrm>
          </p:grpSpPr>
          <p:pic>
            <p:nvPicPr>
              <p:cNvPr id="33" name="Picture 4" descr="http://shimmin.com/wp-content/uploads/2015/03/ft1.png">
                <a:extLst>
                  <a:ext uri="{FF2B5EF4-FFF2-40B4-BE49-F238E27FC236}">
                    <a16:creationId xmlns:a16="http://schemas.microsoft.com/office/drawing/2014/main" id="{52992EDD-7D9A-4D14-9BDE-E3B60AFABDF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927093" y="3812038"/>
                <a:ext cx="1467970" cy="539931"/>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000CD527-A2A5-433B-9ED3-F2A9227320F1}"/>
                  </a:ext>
                </a:extLst>
              </p:cNvPr>
              <p:cNvSpPr/>
              <p:nvPr/>
            </p:nvSpPr>
            <p:spPr>
              <a:xfrm>
                <a:off x="2943497" y="3950173"/>
                <a:ext cx="4572000" cy="308235"/>
              </a:xfrm>
              <a:prstGeom prst="rect">
                <a:avLst/>
              </a:prstGeom>
            </p:spPr>
            <p:txBody>
              <a:bodyPr wrap="square">
                <a:spAutoFit/>
              </a:bodyPr>
              <a:lstStyle/>
              <a:p>
                <a:pPr fontAlgn="base">
                  <a:spcBef>
                    <a:spcPct val="0"/>
                  </a:spcBef>
                  <a:spcAft>
                    <a:spcPct val="0"/>
                  </a:spcAft>
                </a:pPr>
                <a:r>
                  <a:rPr lang="en-US" sz="1200" b="1" dirty="0">
                    <a:solidFill>
                      <a:schemeClr val="bg1"/>
                    </a:solidFill>
                    <a:latin typeface="Arial" charset="0"/>
                    <a:cs typeface="Arial" charset="0"/>
                  </a:rPr>
                  <a:t>“Davos: Smart machines set to transform society”</a:t>
                </a:r>
              </a:p>
            </p:txBody>
          </p:sp>
        </p:grpSp>
        <p:cxnSp>
          <p:nvCxnSpPr>
            <p:cNvPr id="26" name="Straight Connector 25">
              <a:extLst>
                <a:ext uri="{FF2B5EF4-FFF2-40B4-BE49-F238E27FC236}">
                  <a16:creationId xmlns:a16="http://schemas.microsoft.com/office/drawing/2014/main" id="{491EDBE3-5E22-4BF9-8D36-324455CD9E8A}"/>
                </a:ext>
              </a:extLst>
            </p:cNvPr>
            <p:cNvCxnSpPr/>
            <p:nvPr/>
          </p:nvCxnSpPr>
          <p:spPr>
            <a:xfrm flipV="1">
              <a:off x="3362319" y="3401613"/>
              <a:ext cx="5143500" cy="0"/>
            </a:xfrm>
            <a:prstGeom prst="line">
              <a:avLst/>
            </a:prstGeom>
            <a:noFill/>
            <a:ln w="9525" cap="flat" cmpd="sng" algn="ctr">
              <a:solidFill>
                <a:schemeClr val="bg1"/>
              </a:solidFill>
              <a:prstDash val="solid"/>
            </a:ln>
            <a:effectLst/>
          </p:spPr>
        </p:cxnSp>
        <p:cxnSp>
          <p:nvCxnSpPr>
            <p:cNvPr id="27" name="Straight Connector 26">
              <a:extLst>
                <a:ext uri="{FF2B5EF4-FFF2-40B4-BE49-F238E27FC236}">
                  <a16:creationId xmlns:a16="http://schemas.microsoft.com/office/drawing/2014/main" id="{D318C053-0FA2-4530-8336-A8AB281F122D}"/>
                </a:ext>
              </a:extLst>
            </p:cNvPr>
            <p:cNvCxnSpPr/>
            <p:nvPr/>
          </p:nvCxnSpPr>
          <p:spPr>
            <a:xfrm flipV="1">
              <a:off x="3362319" y="4067438"/>
              <a:ext cx="5143500" cy="0"/>
            </a:xfrm>
            <a:prstGeom prst="line">
              <a:avLst/>
            </a:prstGeom>
            <a:noFill/>
            <a:ln w="9525" cap="flat" cmpd="sng" algn="ctr">
              <a:solidFill>
                <a:schemeClr val="bg1"/>
              </a:solidFill>
              <a:prstDash val="solid"/>
            </a:ln>
            <a:effectLst/>
          </p:spPr>
        </p:cxnSp>
        <p:cxnSp>
          <p:nvCxnSpPr>
            <p:cNvPr id="28" name="Straight Connector 27">
              <a:extLst>
                <a:ext uri="{FF2B5EF4-FFF2-40B4-BE49-F238E27FC236}">
                  <a16:creationId xmlns:a16="http://schemas.microsoft.com/office/drawing/2014/main" id="{19CA78A1-393D-49FE-9FA8-372EA3C47828}"/>
                </a:ext>
              </a:extLst>
            </p:cNvPr>
            <p:cNvCxnSpPr/>
            <p:nvPr/>
          </p:nvCxnSpPr>
          <p:spPr>
            <a:xfrm flipV="1">
              <a:off x="3362319" y="4766554"/>
              <a:ext cx="5143500" cy="0"/>
            </a:xfrm>
            <a:prstGeom prst="line">
              <a:avLst/>
            </a:prstGeom>
            <a:noFill/>
            <a:ln w="9525" cap="flat" cmpd="sng" algn="ctr">
              <a:solidFill>
                <a:schemeClr val="bg1"/>
              </a:solidFill>
              <a:prstDash val="solid"/>
            </a:ln>
            <a:effectLst/>
          </p:spPr>
        </p:cxnSp>
        <p:pic>
          <p:nvPicPr>
            <p:cNvPr id="29" name="Picture 4" descr="http://academy.bcs.org/sites/academy.bcs.org/files/styles/large/public/Goldman%20Sachs%20Logo.JPG?itok=LE2jy2TB">
              <a:extLst>
                <a:ext uri="{FF2B5EF4-FFF2-40B4-BE49-F238E27FC236}">
                  <a16:creationId xmlns:a16="http://schemas.microsoft.com/office/drawing/2014/main" id="{4A4C7DC6-E974-4B97-B782-581B0983FB5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07873" y="4894251"/>
              <a:ext cx="1794435" cy="87852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https://upload.wikimedia.org/wikipedia/en/thumb/e/e8/Shell_logo.svg/1105px-Shell_logo.svg.png">
              <a:extLst>
                <a:ext uri="{FF2B5EF4-FFF2-40B4-BE49-F238E27FC236}">
                  <a16:creationId xmlns:a16="http://schemas.microsoft.com/office/drawing/2014/main" id="{93F32EC3-C0F2-4120-8560-5943B34681A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15580" y="4961028"/>
              <a:ext cx="803882" cy="74497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descr="https://upload.wikimedia.org/wikipedia/en/thumb/4/47/American_Cancer_Society_Logo.svg/300px-American_Cancer_Society_Logo.svg.png">
              <a:extLst>
                <a:ext uri="{FF2B5EF4-FFF2-40B4-BE49-F238E27FC236}">
                  <a16:creationId xmlns:a16="http://schemas.microsoft.com/office/drawing/2014/main" id="{78AF74CB-A12C-4CA7-A626-05FFB33558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42552" y="4942666"/>
              <a:ext cx="1302834" cy="7817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2" descr="http://www.autoblog.com/img/logos/makes/toyota.png">
              <a:extLst>
                <a:ext uri="{FF2B5EF4-FFF2-40B4-BE49-F238E27FC236}">
                  <a16:creationId xmlns:a16="http://schemas.microsoft.com/office/drawing/2014/main" id="{BF22F55F-9B5D-40FE-ACCE-567B410AD8F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98830" y="4820357"/>
              <a:ext cx="1026319" cy="10263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71317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17F0F1-1F1D-436D-871E-008F220BB663}"/>
              </a:ext>
            </a:extLst>
          </p:cNvPr>
          <p:cNvPicPr>
            <a:picLocks noChangeAspect="1"/>
          </p:cNvPicPr>
          <p:nvPr/>
        </p:nvPicPr>
        <p:blipFill rotWithShape="1">
          <a:blip r:embed="rId2">
            <a:extLst>
              <a:ext uri="{28A0092B-C50C-407E-A947-70E740481C1C}">
                <a14:useLocalDpi xmlns:a14="http://schemas.microsoft.com/office/drawing/2010/main" val="0"/>
              </a:ext>
            </a:extLst>
          </a:blip>
          <a:srcRect b="16045"/>
          <a:stretch/>
        </p:blipFill>
        <p:spPr>
          <a:xfrm>
            <a:off x="0" y="0"/>
            <a:ext cx="12192000" cy="6858000"/>
          </a:xfrm>
          <a:prstGeom prst="rect">
            <a:avLst/>
          </a:prstGeom>
        </p:spPr>
      </p:pic>
      <p:sp>
        <p:nvSpPr>
          <p:cNvPr id="8" name="TextBox 7">
            <a:extLst>
              <a:ext uri="{FF2B5EF4-FFF2-40B4-BE49-F238E27FC236}">
                <a16:creationId xmlns:a16="http://schemas.microsoft.com/office/drawing/2014/main" id="{25CB335E-6E06-46B6-81AC-F2917EB9CBA5}"/>
              </a:ext>
            </a:extLst>
          </p:cNvPr>
          <p:cNvSpPr txBox="1"/>
          <p:nvPr/>
        </p:nvSpPr>
        <p:spPr>
          <a:xfrm>
            <a:off x="705853" y="320843"/>
            <a:ext cx="6063916" cy="1323439"/>
          </a:xfrm>
          <a:prstGeom prst="rect">
            <a:avLst/>
          </a:prstGeom>
          <a:noFill/>
          <a:ln>
            <a:noFill/>
          </a:ln>
        </p:spPr>
        <p:txBody>
          <a:bodyPr wrap="square" rtlCol="0">
            <a:spAutoFit/>
          </a:bodyPr>
          <a:lstStyle/>
          <a:p>
            <a:r>
              <a:rPr lang="en-US" sz="4000" b="1" dirty="0">
                <a:solidFill>
                  <a:schemeClr val="bg1"/>
                </a:solidFill>
                <a:latin typeface="Graphik Black" panose="020B0A03030202060203" pitchFamily="34" charset="0"/>
              </a:rPr>
              <a:t>ARTIFICIAL INTELIGENCE</a:t>
            </a:r>
          </a:p>
        </p:txBody>
      </p:sp>
      <p:cxnSp>
        <p:nvCxnSpPr>
          <p:cNvPr id="10" name="Straight Connector 9">
            <a:extLst>
              <a:ext uri="{FF2B5EF4-FFF2-40B4-BE49-F238E27FC236}">
                <a16:creationId xmlns:a16="http://schemas.microsoft.com/office/drawing/2014/main" id="{A66A47C0-1688-4AC2-A21F-329497EDD325}"/>
              </a:ext>
            </a:extLst>
          </p:cNvPr>
          <p:cNvCxnSpPr>
            <a:cxnSpLocks/>
          </p:cNvCxnSpPr>
          <p:nvPr/>
        </p:nvCxnSpPr>
        <p:spPr>
          <a:xfrm>
            <a:off x="577517" y="0"/>
            <a:ext cx="3508" cy="15430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6577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up)">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83C44-C3D7-4DC0-81DC-7105B468A7AA}"/>
              </a:ext>
            </a:extLst>
          </p:cNvPr>
          <p:cNvSpPr txBox="1"/>
          <p:nvPr/>
        </p:nvSpPr>
        <p:spPr>
          <a:xfrm>
            <a:off x="818865" y="776057"/>
            <a:ext cx="9062114" cy="523220"/>
          </a:xfrm>
          <a:prstGeom prst="rect">
            <a:avLst/>
          </a:prstGeom>
          <a:noFill/>
        </p:spPr>
        <p:txBody>
          <a:bodyPr wrap="square" rtlCol="0">
            <a:spAutoFit/>
          </a:bodyPr>
          <a:lstStyle/>
          <a:p>
            <a:r>
              <a:rPr lang="en-US" sz="2800" b="1" dirty="0">
                <a:latin typeface="Graphik (Headings)"/>
              </a:rPr>
              <a:t>WHAT IS ARTIFICIAL INTELLIGENCE ?</a:t>
            </a:r>
          </a:p>
        </p:txBody>
      </p:sp>
      <p:pic>
        <p:nvPicPr>
          <p:cNvPr id="6" name="Picture 5">
            <a:extLst>
              <a:ext uri="{FF2B5EF4-FFF2-40B4-BE49-F238E27FC236}">
                <a16:creationId xmlns:a16="http://schemas.microsoft.com/office/drawing/2014/main" id="{F33CA580-D6AE-46EA-BA24-55841FA37C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5796" y="2383400"/>
            <a:ext cx="3875964" cy="2906973"/>
          </a:xfrm>
          <a:prstGeom prst="rect">
            <a:avLst/>
          </a:prstGeom>
        </p:spPr>
      </p:pic>
      <p:sp>
        <p:nvSpPr>
          <p:cNvPr id="7" name="Rectangle 6">
            <a:extLst>
              <a:ext uri="{FF2B5EF4-FFF2-40B4-BE49-F238E27FC236}">
                <a16:creationId xmlns:a16="http://schemas.microsoft.com/office/drawing/2014/main" id="{36B2D9CD-6AEE-46AF-BD49-88E3C2D97A9B}"/>
              </a:ext>
            </a:extLst>
          </p:cNvPr>
          <p:cNvSpPr/>
          <p:nvPr/>
        </p:nvSpPr>
        <p:spPr>
          <a:xfrm>
            <a:off x="818865" y="3693251"/>
            <a:ext cx="6096000" cy="2308324"/>
          </a:xfrm>
          <a:prstGeom prst="rect">
            <a:avLst/>
          </a:prstGeom>
        </p:spPr>
        <p:txBody>
          <a:bodyPr>
            <a:spAutoFit/>
          </a:bodyPr>
          <a:lstStyle/>
          <a:p>
            <a:pPr algn="just"/>
            <a:r>
              <a:rPr lang="en-US" sz="1600" dirty="0">
                <a:latin typeface="Arial" panose="020B0604020202020204" pitchFamily="34" charset="0"/>
                <a:cs typeface="Arial" panose="020B0604020202020204" pitchFamily="34" charset="0"/>
              </a:rPr>
              <a:t>It is a way of </a:t>
            </a:r>
            <a:r>
              <a:rPr lang="en-US" sz="1600" b="1" dirty="0">
                <a:latin typeface="Arial" panose="020B0604020202020204" pitchFamily="34" charset="0"/>
                <a:cs typeface="Arial" panose="020B0604020202020204" pitchFamily="34" charset="0"/>
              </a:rPr>
              <a:t>making a computer, a computer-controlled robot, or a software think intelligently</a:t>
            </a:r>
            <a:r>
              <a:rPr lang="en-US" sz="1600" dirty="0">
                <a:latin typeface="Arial" panose="020B0604020202020204" pitchFamily="34" charset="0"/>
                <a:cs typeface="Arial" panose="020B0604020202020204" pitchFamily="34" charset="0"/>
              </a:rPr>
              <a:t>, in the similar manner the intelligent humans think.</a:t>
            </a:r>
          </a:p>
          <a:p>
            <a:pPr algn="just"/>
            <a:endParaRPr lang="en-US" sz="1600" dirty="0">
              <a:latin typeface="Arial" panose="020B0604020202020204" pitchFamily="34" charset="0"/>
              <a:cs typeface="Arial" panose="020B0604020202020204" pitchFamily="34" charset="0"/>
            </a:endParaRPr>
          </a:p>
          <a:p>
            <a:pPr algn="just"/>
            <a:r>
              <a:rPr lang="en-US" sz="1600" dirty="0">
                <a:latin typeface="Arial" panose="020B0604020202020204" pitchFamily="34" charset="0"/>
                <a:cs typeface="Arial" panose="020B0604020202020204" pitchFamily="34" charset="0"/>
              </a:rPr>
              <a:t>It’s describing the brain, not the body, of intelligent machines (AI ≠ robots). The AI of today can do specific tasks (driving a car, booking meetings, picking your next Netflix binge). AI research is leading toward something more advanced: artificial general intelligence, or </a:t>
            </a:r>
            <a:r>
              <a:rPr lang="en-US" sz="1600" b="1" dirty="0">
                <a:solidFill>
                  <a:srgbClr val="00B0F0"/>
                </a:solidFill>
                <a:latin typeface="Arial" panose="020B0604020202020204" pitchFamily="34" charset="0"/>
                <a:cs typeface="Arial" panose="020B0604020202020204" pitchFamily="34" charset="0"/>
              </a:rPr>
              <a:t>AGI.</a:t>
            </a:r>
          </a:p>
        </p:txBody>
      </p:sp>
      <p:sp>
        <p:nvSpPr>
          <p:cNvPr id="8" name="Rectangle 7">
            <a:extLst>
              <a:ext uri="{FF2B5EF4-FFF2-40B4-BE49-F238E27FC236}">
                <a16:creationId xmlns:a16="http://schemas.microsoft.com/office/drawing/2014/main" id="{F0000963-AEF0-4BDC-AB81-F5571CD91748}"/>
              </a:ext>
            </a:extLst>
          </p:cNvPr>
          <p:cNvSpPr/>
          <p:nvPr/>
        </p:nvSpPr>
        <p:spPr>
          <a:xfrm>
            <a:off x="864358" y="1780768"/>
            <a:ext cx="5834419" cy="338554"/>
          </a:xfrm>
          <a:prstGeom prst="rect">
            <a:avLst/>
          </a:prstGeom>
        </p:spPr>
        <p:txBody>
          <a:bodyPr wrap="square">
            <a:spAutoFit/>
          </a:bodyPr>
          <a:lstStyle/>
          <a:p>
            <a:r>
              <a:rPr lang="en-US" sz="1600" dirty="0">
                <a:latin typeface="Arial" panose="020B0604020202020204" pitchFamily="34" charset="0"/>
                <a:cs typeface="Arial" panose="020B0604020202020204" pitchFamily="34" charset="0"/>
              </a:rPr>
              <a:t>According to the father of Artificial Intelligence, John McCarthy, </a:t>
            </a:r>
            <a:endParaRPr lang="en-US" sz="1600" i="1"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7EE99123-CD0C-4F57-9DE1-5D47FAC4A6AB}"/>
              </a:ext>
            </a:extLst>
          </p:cNvPr>
          <p:cNvSpPr/>
          <p:nvPr/>
        </p:nvSpPr>
        <p:spPr>
          <a:xfrm>
            <a:off x="1169157" y="2401886"/>
            <a:ext cx="5086066" cy="923330"/>
          </a:xfrm>
          <a:prstGeom prst="rect">
            <a:avLst/>
          </a:prstGeom>
          <a:ln>
            <a:solidFill>
              <a:schemeClr val="bg2">
                <a:lumMod val="50000"/>
              </a:schemeClr>
            </a:solidFill>
          </a:ln>
        </p:spPr>
        <p:txBody>
          <a:bodyPr wrap="square">
            <a:spAutoFit/>
          </a:bodyPr>
          <a:lstStyle/>
          <a:p>
            <a:pPr algn="ctr"/>
            <a:r>
              <a:rPr lang="en-US" b="1" dirty="0">
                <a:solidFill>
                  <a:srgbClr val="00B0F0"/>
                </a:solidFill>
                <a:latin typeface="Arial" panose="020B0604020202020204" pitchFamily="34" charset="0"/>
                <a:cs typeface="Arial" panose="020B0604020202020204" pitchFamily="34" charset="0"/>
              </a:rPr>
              <a:t>AI</a:t>
            </a:r>
            <a:r>
              <a:rPr lang="en-US" dirty="0">
                <a:latin typeface="Arial" panose="020B0604020202020204" pitchFamily="34" charset="0"/>
                <a:cs typeface="Arial" panose="020B0604020202020204" pitchFamily="34" charset="0"/>
              </a:rPr>
              <a:t> is the science and engineering of making intelligent machines, especially intelligent computer programs.</a:t>
            </a:r>
          </a:p>
        </p:txBody>
      </p:sp>
      <p:sp>
        <p:nvSpPr>
          <p:cNvPr id="10" name="Parallelogram 9">
            <a:extLst>
              <a:ext uri="{FF2B5EF4-FFF2-40B4-BE49-F238E27FC236}">
                <a16:creationId xmlns:a16="http://schemas.microsoft.com/office/drawing/2014/main" id="{4DAF3FE8-BAF3-4635-88CB-4B1E2A314678}"/>
              </a:ext>
            </a:extLst>
          </p:cNvPr>
          <p:cNvSpPr/>
          <p:nvPr/>
        </p:nvSpPr>
        <p:spPr>
          <a:xfrm>
            <a:off x="930321" y="2495648"/>
            <a:ext cx="136478" cy="229096"/>
          </a:xfrm>
          <a:prstGeom prst="parallelogram">
            <a:avLst/>
          </a:prstGeom>
          <a:solidFill>
            <a:schemeClr val="accent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825ACFB7-890B-47CA-9C36-77026570DCD4}"/>
              </a:ext>
            </a:extLst>
          </p:cNvPr>
          <p:cNvSpPr/>
          <p:nvPr/>
        </p:nvSpPr>
        <p:spPr>
          <a:xfrm>
            <a:off x="1100918" y="2495648"/>
            <a:ext cx="136478" cy="229096"/>
          </a:xfrm>
          <a:prstGeom prst="parallelogram">
            <a:avLst/>
          </a:prstGeom>
          <a:solidFill>
            <a:schemeClr val="accent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11">
            <a:extLst>
              <a:ext uri="{FF2B5EF4-FFF2-40B4-BE49-F238E27FC236}">
                <a16:creationId xmlns:a16="http://schemas.microsoft.com/office/drawing/2014/main" id="{EA13469F-5F2F-4F8E-8BB7-7E2B69FB24D9}"/>
              </a:ext>
            </a:extLst>
          </p:cNvPr>
          <p:cNvSpPr/>
          <p:nvPr/>
        </p:nvSpPr>
        <p:spPr>
          <a:xfrm>
            <a:off x="6016385" y="3010234"/>
            <a:ext cx="136478" cy="229096"/>
          </a:xfrm>
          <a:prstGeom prst="parallelogram">
            <a:avLst/>
          </a:prstGeom>
          <a:solidFill>
            <a:schemeClr val="accent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arallelogram 12">
            <a:extLst>
              <a:ext uri="{FF2B5EF4-FFF2-40B4-BE49-F238E27FC236}">
                <a16:creationId xmlns:a16="http://schemas.microsoft.com/office/drawing/2014/main" id="{799DEE4D-9F4A-40C2-B4F9-456879594DFC}"/>
              </a:ext>
            </a:extLst>
          </p:cNvPr>
          <p:cNvSpPr/>
          <p:nvPr/>
        </p:nvSpPr>
        <p:spPr>
          <a:xfrm>
            <a:off x="6186982" y="3010234"/>
            <a:ext cx="136478" cy="229096"/>
          </a:xfrm>
          <a:prstGeom prst="parallelogram">
            <a:avLst/>
          </a:prstGeom>
          <a:solidFill>
            <a:schemeClr val="accent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77F14CAA-3C99-42B8-A1F1-0FAE038F74C5}"/>
              </a:ext>
            </a:extLst>
          </p:cNvPr>
          <p:cNvCxnSpPr/>
          <p:nvPr/>
        </p:nvCxnSpPr>
        <p:spPr>
          <a:xfrm>
            <a:off x="818865" y="1336939"/>
            <a:ext cx="10645254"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6609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83C44-C3D7-4DC0-81DC-7105B468A7AA}"/>
              </a:ext>
            </a:extLst>
          </p:cNvPr>
          <p:cNvSpPr txBox="1"/>
          <p:nvPr/>
        </p:nvSpPr>
        <p:spPr>
          <a:xfrm>
            <a:off x="818865" y="776057"/>
            <a:ext cx="9062114" cy="523220"/>
          </a:xfrm>
          <a:prstGeom prst="rect">
            <a:avLst/>
          </a:prstGeom>
          <a:noFill/>
        </p:spPr>
        <p:txBody>
          <a:bodyPr wrap="square" rtlCol="0">
            <a:spAutoFit/>
          </a:bodyPr>
          <a:lstStyle/>
          <a:p>
            <a:r>
              <a:rPr lang="en-US" sz="2800" b="1" dirty="0">
                <a:latin typeface="Graphik (Headings)"/>
              </a:rPr>
              <a:t>WHAT ARE THE GOALS OF AI?</a:t>
            </a:r>
          </a:p>
        </p:txBody>
      </p:sp>
      <p:cxnSp>
        <p:nvCxnSpPr>
          <p:cNvPr id="14" name="Straight Connector 13">
            <a:extLst>
              <a:ext uri="{FF2B5EF4-FFF2-40B4-BE49-F238E27FC236}">
                <a16:creationId xmlns:a16="http://schemas.microsoft.com/office/drawing/2014/main" id="{77F14CAA-3C99-42B8-A1F1-0FAE038F74C5}"/>
              </a:ext>
            </a:extLst>
          </p:cNvPr>
          <p:cNvCxnSpPr/>
          <p:nvPr/>
        </p:nvCxnSpPr>
        <p:spPr>
          <a:xfrm>
            <a:off x="818865" y="1336939"/>
            <a:ext cx="10645254"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46995A2-BC85-4BD8-AE86-00C243EBA64E}"/>
              </a:ext>
            </a:extLst>
          </p:cNvPr>
          <p:cNvPicPr>
            <a:picLocks noChangeAspect="1"/>
          </p:cNvPicPr>
          <p:nvPr/>
        </p:nvPicPr>
        <p:blipFill rotWithShape="1">
          <a:blip r:embed="rId3">
            <a:extLst>
              <a:ext uri="{28A0092B-C50C-407E-A947-70E740481C1C}">
                <a14:useLocalDpi xmlns:a14="http://schemas.microsoft.com/office/drawing/2010/main" val="0"/>
              </a:ext>
            </a:extLst>
          </a:blip>
          <a:srcRect l="21045" r="20410"/>
          <a:stretch/>
        </p:blipFill>
        <p:spPr>
          <a:xfrm>
            <a:off x="1078173" y="1503848"/>
            <a:ext cx="4271749" cy="4104279"/>
          </a:xfrm>
          <a:prstGeom prst="rect">
            <a:avLst/>
          </a:prstGeom>
        </p:spPr>
      </p:pic>
      <p:sp>
        <p:nvSpPr>
          <p:cNvPr id="5" name="Rectangle 4">
            <a:extLst>
              <a:ext uri="{FF2B5EF4-FFF2-40B4-BE49-F238E27FC236}">
                <a16:creationId xmlns:a16="http://schemas.microsoft.com/office/drawing/2014/main" id="{1DDF7044-D1E0-4A38-8898-0524D0EE0B45}"/>
              </a:ext>
            </a:extLst>
          </p:cNvPr>
          <p:cNvSpPr/>
          <p:nvPr/>
        </p:nvSpPr>
        <p:spPr>
          <a:xfrm>
            <a:off x="5490949" y="1853705"/>
            <a:ext cx="5345373" cy="3139321"/>
          </a:xfrm>
          <a:prstGeom prst="rect">
            <a:avLst/>
          </a:prstGeom>
        </p:spPr>
        <p:txBody>
          <a:bodyPr wrap="square">
            <a:spAutoFit/>
          </a:bodyPr>
          <a:lstStyle/>
          <a:p>
            <a:pPr algn="just"/>
            <a:r>
              <a:rPr lang="en-US" dirty="0">
                <a:latin typeface="Arial" panose="020B0604020202020204" pitchFamily="34" charset="0"/>
                <a:cs typeface="Arial" panose="020B0604020202020204" pitchFamily="34" charset="0"/>
              </a:rPr>
              <a:t>Humans are considered intelligent species because we are able to perceive the real world, act to it effectively and build new world as we see it. </a:t>
            </a:r>
          </a:p>
          <a:p>
            <a:pPr algn="just"/>
            <a:endParaRPr lang="en-US" dirty="0">
              <a:latin typeface="Arial" panose="020B0604020202020204" pitchFamily="34" charset="0"/>
              <a:cs typeface="Arial" panose="020B0604020202020204" pitchFamily="34" charset="0"/>
            </a:endParaRPr>
          </a:p>
          <a:p>
            <a:pPr algn="just"/>
            <a:r>
              <a:rPr lang="en-US" dirty="0">
                <a:latin typeface="Arial" panose="020B0604020202020204" pitchFamily="34" charset="0"/>
                <a:cs typeface="Arial" panose="020B0604020202020204" pitchFamily="34" charset="0"/>
              </a:rPr>
              <a:t>Machines don’t have these capabilities yet.</a:t>
            </a:r>
          </a:p>
          <a:p>
            <a:pPr algn="just"/>
            <a:endParaRPr lang="en-US" dirty="0">
              <a:latin typeface="Arial" panose="020B0604020202020204" pitchFamily="34" charset="0"/>
              <a:cs typeface="Arial" panose="020B0604020202020204" pitchFamily="34" charset="0"/>
            </a:endParaRPr>
          </a:p>
          <a:p>
            <a:pPr algn="just"/>
            <a:r>
              <a:rPr lang="en-US" dirty="0">
                <a:latin typeface="Arial" panose="020B0604020202020204" pitchFamily="34" charset="0"/>
                <a:cs typeface="Arial" panose="020B0604020202020204" pitchFamily="34" charset="0"/>
              </a:rPr>
              <a:t>Hence, the main goals of AI research include reasoning, knowledge, planning, learning, natural language processing, perception and the ability to move and manipulate objects. General intelligence is among the field's long-term goals</a:t>
            </a:r>
          </a:p>
        </p:txBody>
      </p:sp>
    </p:spTree>
    <p:extLst>
      <p:ext uri="{BB962C8B-B14F-4D97-AF65-F5344CB8AC3E}">
        <p14:creationId xmlns:p14="http://schemas.microsoft.com/office/powerpoint/2010/main" val="706057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1" presetClass="entr" presetSubtype="1"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heel(1)">
                                      <p:cBhvr>
                                        <p:cTn id="11"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83C44-C3D7-4DC0-81DC-7105B468A7AA}"/>
              </a:ext>
            </a:extLst>
          </p:cNvPr>
          <p:cNvSpPr txBox="1"/>
          <p:nvPr/>
        </p:nvSpPr>
        <p:spPr>
          <a:xfrm>
            <a:off x="818865" y="776057"/>
            <a:ext cx="9062114" cy="523220"/>
          </a:xfrm>
          <a:prstGeom prst="rect">
            <a:avLst/>
          </a:prstGeom>
          <a:noFill/>
        </p:spPr>
        <p:txBody>
          <a:bodyPr wrap="square" rtlCol="0">
            <a:spAutoFit/>
          </a:bodyPr>
          <a:lstStyle/>
          <a:p>
            <a:r>
              <a:rPr lang="en-US" sz="2800" b="1" dirty="0">
                <a:latin typeface="Graphik (Headings)"/>
              </a:rPr>
              <a:t>AI – ACCENTURE FOCUS AREAS</a:t>
            </a:r>
          </a:p>
        </p:txBody>
      </p:sp>
      <p:cxnSp>
        <p:nvCxnSpPr>
          <p:cNvPr id="14" name="Straight Connector 13">
            <a:extLst>
              <a:ext uri="{FF2B5EF4-FFF2-40B4-BE49-F238E27FC236}">
                <a16:creationId xmlns:a16="http://schemas.microsoft.com/office/drawing/2014/main" id="{77F14CAA-3C99-42B8-A1F1-0FAE038F74C5}"/>
              </a:ext>
            </a:extLst>
          </p:cNvPr>
          <p:cNvCxnSpPr/>
          <p:nvPr/>
        </p:nvCxnSpPr>
        <p:spPr>
          <a:xfrm>
            <a:off x="818865" y="1336939"/>
            <a:ext cx="10645254"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441C477D-0084-443D-9DD9-83489B974C73}"/>
              </a:ext>
            </a:extLst>
          </p:cNvPr>
          <p:cNvGrpSpPr/>
          <p:nvPr/>
        </p:nvGrpSpPr>
        <p:grpSpPr>
          <a:xfrm>
            <a:off x="5141547" y="1661458"/>
            <a:ext cx="5266256" cy="4871000"/>
            <a:chOff x="2568084" y="1640858"/>
            <a:chExt cx="4452731" cy="4118533"/>
          </a:xfrm>
        </p:grpSpPr>
        <p:sp>
          <p:nvSpPr>
            <p:cNvPr id="6" name="Oval 5">
              <a:extLst>
                <a:ext uri="{FF2B5EF4-FFF2-40B4-BE49-F238E27FC236}">
                  <a16:creationId xmlns:a16="http://schemas.microsoft.com/office/drawing/2014/main" id="{5FC6E376-7362-49C5-AE66-2D9EB5C25509}"/>
                </a:ext>
              </a:extLst>
            </p:cNvPr>
            <p:cNvSpPr/>
            <p:nvPr/>
          </p:nvSpPr>
          <p:spPr>
            <a:xfrm>
              <a:off x="4633137" y="3300235"/>
              <a:ext cx="2387678" cy="2387678"/>
            </a:xfrm>
            <a:prstGeom prst="ellipse">
              <a:avLst/>
            </a:prstGeom>
            <a:solidFill>
              <a:srgbClr val="00BBEE">
                <a:lumMod val="75000"/>
              </a:srgbClr>
            </a:solidFill>
            <a:ln>
              <a:noFill/>
            </a:ln>
            <a:effectLst/>
            <a:scene3d>
              <a:camera prst="orthographicFront">
                <a:rot lat="0" lon="0" rev="0"/>
              </a:camera>
              <a:lightRig rig="threePt" dir="t">
                <a:rot lat="0" lon="0" rev="1200000"/>
              </a:lightRig>
            </a:scene3d>
            <a:sp3d/>
          </p:spPr>
          <p:txBody>
            <a:bodyPr wrap="square" lIns="0" rIns="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FFC000"/>
                  </a:solidFill>
                  <a:effectLst/>
                  <a:uLnTx/>
                  <a:uFillTx/>
                  <a:latin typeface="Arial"/>
                  <a:ea typeface="+mn-ea"/>
                  <a:cs typeface="+mn-cs"/>
                </a:rPr>
                <a:t>Tech Labs </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ea typeface="+mn-ea"/>
                  <a:cs typeface="+mn-cs"/>
                </a:rPr>
                <a:t>Accenture Text Analyzer</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ea typeface="+mn-ea"/>
                  <a:cs typeface="+mn-cs"/>
                </a:rPr>
                <a:t>Accenture cognitive Engine </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ea typeface="+mn-ea"/>
                  <a:cs typeface="+mn-cs"/>
                </a:rPr>
                <a:t>Intelligent Enterprise </a:t>
              </a: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FFC000"/>
                  </a:solidFill>
                  <a:effectLst/>
                  <a:uLnTx/>
                  <a:uFillTx/>
                  <a:latin typeface="Arial"/>
                  <a:ea typeface="+mn-ea"/>
                  <a:cs typeface="+mn-cs"/>
                </a:rPr>
                <a:t>Open Innovation</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ea typeface="+mn-ea"/>
                  <a:cs typeface="+mn-cs"/>
                </a:rPr>
                <a:t>AI Start-Ups  </a:t>
              </a:r>
            </a:p>
          </p:txBody>
        </p:sp>
        <p:sp>
          <p:nvSpPr>
            <p:cNvPr id="7" name="Oval 6">
              <a:extLst>
                <a:ext uri="{FF2B5EF4-FFF2-40B4-BE49-F238E27FC236}">
                  <a16:creationId xmlns:a16="http://schemas.microsoft.com/office/drawing/2014/main" id="{42984A7E-A207-4FEF-961E-D76B26EE9FD5}"/>
                </a:ext>
              </a:extLst>
            </p:cNvPr>
            <p:cNvSpPr/>
            <p:nvPr/>
          </p:nvSpPr>
          <p:spPr>
            <a:xfrm>
              <a:off x="2568084" y="3371713"/>
              <a:ext cx="2387678" cy="2387678"/>
            </a:xfrm>
            <a:prstGeom prst="ellipse">
              <a:avLst/>
            </a:prstGeom>
            <a:solidFill>
              <a:srgbClr val="5375AD"/>
            </a:solidFill>
            <a:ln>
              <a:noFill/>
            </a:ln>
            <a:effectLst/>
            <a:scene3d>
              <a:camera prst="orthographicFront">
                <a:rot lat="0" lon="0" rev="0"/>
              </a:camera>
              <a:lightRig rig="threePt" dir="t">
                <a:rot lat="0" lon="0" rev="1200000"/>
              </a:lightRig>
            </a:scene3d>
            <a:sp3d/>
          </p:spPr>
          <p:txBody>
            <a:bodyPr wrap="square" lIns="0" rIns="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FFC000"/>
                  </a:solidFill>
                  <a:effectLst/>
                  <a:uLnTx/>
                  <a:uFillTx/>
                  <a:latin typeface="Arial"/>
                  <a:ea typeface="+mn-ea"/>
                  <a:cs typeface="+mn-cs"/>
                </a:rPr>
                <a:t>Analytics / Digital </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ea typeface="+mn-ea"/>
                  <a:cs typeface="+mn-cs"/>
                </a:rPr>
                <a:t>Accenture  Digital Assistant Platform &amp; Deep  Learning</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ea typeface="+mn-ea"/>
                  <a:cs typeface="+mn-cs"/>
                </a:rPr>
                <a:t>IBM Watson</a:t>
              </a:r>
            </a:p>
          </p:txBody>
        </p:sp>
        <p:sp>
          <p:nvSpPr>
            <p:cNvPr id="8" name="Oval 7">
              <a:extLst>
                <a:ext uri="{FF2B5EF4-FFF2-40B4-BE49-F238E27FC236}">
                  <a16:creationId xmlns:a16="http://schemas.microsoft.com/office/drawing/2014/main" id="{D0687956-8E24-476F-BC77-D4DCF2CBDAE4}"/>
                </a:ext>
              </a:extLst>
            </p:cNvPr>
            <p:cNvSpPr/>
            <p:nvPr/>
          </p:nvSpPr>
          <p:spPr>
            <a:xfrm>
              <a:off x="3439298" y="1640858"/>
              <a:ext cx="2387678" cy="2387678"/>
            </a:xfrm>
            <a:prstGeom prst="ellipse">
              <a:avLst/>
            </a:prstGeom>
            <a:solidFill>
              <a:srgbClr val="002266"/>
            </a:solidFill>
            <a:ln>
              <a:noFill/>
            </a:ln>
            <a:effectLst/>
            <a:scene3d>
              <a:camera prst="orthographicFront">
                <a:rot lat="0" lon="0" rev="0"/>
              </a:camera>
              <a:lightRig rig="threePt" dir="t">
                <a:rot lat="0" lon="0" rev="1200000"/>
              </a:lightRig>
            </a:scene3d>
            <a:sp3d/>
          </p:spPr>
          <p:txBody>
            <a:bodyPr wrap="square" lIns="0" rIns="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FFC000"/>
                  </a:solidFill>
                  <a:effectLst/>
                  <a:uLnTx/>
                  <a:uFillTx/>
                  <a:latin typeface="Arial"/>
                  <a:ea typeface="+mn-ea"/>
                  <a:cs typeface="+mn-cs"/>
                </a:rPr>
                <a:t>Emerging Technology</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ea typeface="+mn-ea"/>
                  <a:cs typeface="+mn-cs"/>
                </a:rPr>
                <a:t>Cognitive Robots </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ea typeface="+mn-ea"/>
                  <a:cs typeface="+mn-cs"/>
                </a:rPr>
                <a:t>Video &amp; Identity Analytics</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ea typeface="+mn-ea"/>
                  <a:cs typeface="+mn-cs"/>
                </a:rPr>
                <a:t>IBM Watson</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Arial"/>
                  <a:ea typeface="+mn-ea"/>
                  <a:cs typeface="+mn-cs"/>
                </a:rPr>
                <a:t>IPSoft</a:t>
              </a:r>
              <a:r>
                <a:rPr kumimoji="0" lang="en-US" sz="1400" b="0" i="0" u="none" strike="noStrike" kern="0" cap="none" spc="0" normalizeH="0" baseline="0" noProof="0" dirty="0">
                  <a:ln>
                    <a:noFill/>
                  </a:ln>
                  <a:solidFill>
                    <a:srgbClr val="FFFFFF"/>
                  </a:solidFill>
                  <a:effectLst/>
                  <a:uLnTx/>
                  <a:uFillTx/>
                  <a:latin typeface="Arial"/>
                  <a:ea typeface="+mn-ea"/>
                  <a:cs typeface="+mn-cs"/>
                </a:rPr>
                <a:t> Amelia</a:t>
              </a:r>
            </a:p>
          </p:txBody>
        </p:sp>
      </p:grpSp>
      <p:sp>
        <p:nvSpPr>
          <p:cNvPr id="9" name="TextBox 8">
            <a:extLst>
              <a:ext uri="{FF2B5EF4-FFF2-40B4-BE49-F238E27FC236}">
                <a16:creationId xmlns:a16="http://schemas.microsoft.com/office/drawing/2014/main" id="{2B43D066-2DFA-403A-8A84-CE9A8E6F7790}"/>
              </a:ext>
            </a:extLst>
          </p:cNvPr>
          <p:cNvSpPr txBox="1"/>
          <p:nvPr/>
        </p:nvSpPr>
        <p:spPr>
          <a:xfrm>
            <a:off x="906259" y="1661458"/>
            <a:ext cx="3204901" cy="2462213"/>
          </a:xfrm>
          <a:prstGeom prst="rect">
            <a:avLst/>
          </a:prstGeom>
          <a:noFill/>
          <a:ln>
            <a:solidFill>
              <a:srgbClr val="778888">
                <a:lumMod val="75000"/>
              </a:srgbClr>
            </a:solidFill>
          </a:ln>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1" i="0" u="none" strike="noStrike" kern="0" cap="none" spc="0" normalizeH="0" baseline="0" noProof="0" dirty="0">
              <a:ln>
                <a:noFill/>
              </a:ln>
              <a:solidFill>
                <a:srgbClr val="666666"/>
              </a:solidFill>
              <a:effectLst/>
              <a:uLnTx/>
              <a:uFillTx/>
              <a:latin typeface="Arial" charset="0"/>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666666"/>
                </a:solidFill>
                <a:effectLst/>
                <a:uLnTx/>
                <a:uFillTx/>
                <a:latin typeface="Arial" charset="0"/>
                <a:cs typeface="Arial" charset="0"/>
              </a:rPr>
              <a:t>Structure &amp; Activities:</a:t>
            </a:r>
          </a:p>
          <a:p>
            <a:pPr marL="257175" marR="0" lvl="0" indent="-257175" defTabSz="914400" eaLnBrk="1" fontAlgn="base" latinLnBrk="0" hangingPunct="1">
              <a:lnSpc>
                <a:spcPct val="100000"/>
              </a:lnSpc>
              <a:spcBef>
                <a:spcPct val="0"/>
              </a:spcBef>
              <a:spcAft>
                <a:spcPct val="0"/>
              </a:spcAft>
              <a:buClrTx/>
              <a:buSzTx/>
              <a:buFont typeface="Wingdings" panose="05000000000000000000" pitchFamily="2" charset="2"/>
              <a:buChar char="q"/>
              <a:tabLst/>
              <a:defRPr/>
            </a:pPr>
            <a:r>
              <a:rPr kumimoji="0" lang="en-US" sz="1400" b="0" i="0" u="none" strike="noStrike" kern="0" cap="none" spc="0" normalizeH="0" baseline="0" noProof="0" dirty="0">
                <a:ln>
                  <a:noFill/>
                </a:ln>
                <a:solidFill>
                  <a:srgbClr val="666666"/>
                </a:solidFill>
                <a:effectLst/>
                <a:uLnTx/>
                <a:uFillTx/>
                <a:latin typeface="Arial" charset="0"/>
                <a:cs typeface="Arial" charset="0"/>
              </a:rPr>
              <a:t>AI Governance Council</a:t>
            </a:r>
          </a:p>
          <a:p>
            <a:pPr marL="257175" marR="0" lvl="0" indent="-257175" defTabSz="914400" eaLnBrk="1" fontAlgn="base" latinLnBrk="0" hangingPunct="1">
              <a:lnSpc>
                <a:spcPct val="100000"/>
              </a:lnSpc>
              <a:spcBef>
                <a:spcPct val="0"/>
              </a:spcBef>
              <a:spcAft>
                <a:spcPct val="0"/>
              </a:spcAft>
              <a:buClrTx/>
              <a:buSzTx/>
              <a:buFont typeface="Wingdings" panose="05000000000000000000" pitchFamily="2" charset="2"/>
              <a:buChar char="q"/>
              <a:tabLst/>
              <a:defRPr/>
            </a:pPr>
            <a:r>
              <a:rPr kumimoji="0" lang="en-US" sz="1400" b="0" i="0" u="none" strike="noStrike" kern="0" cap="none" spc="0" normalizeH="0" baseline="0" noProof="0" dirty="0">
                <a:ln>
                  <a:noFill/>
                </a:ln>
                <a:solidFill>
                  <a:srgbClr val="666666"/>
                </a:solidFill>
                <a:effectLst/>
                <a:uLnTx/>
                <a:uFillTx/>
                <a:latin typeface="Arial" charset="0"/>
                <a:cs typeface="Arial" charset="0"/>
              </a:rPr>
              <a:t>AI Center of Excellence</a:t>
            </a:r>
          </a:p>
          <a:p>
            <a:pPr marL="257175" marR="0" lvl="0" indent="-257175" defTabSz="914400" eaLnBrk="1" fontAlgn="base" latinLnBrk="0" hangingPunct="1">
              <a:lnSpc>
                <a:spcPct val="100000"/>
              </a:lnSpc>
              <a:spcBef>
                <a:spcPct val="0"/>
              </a:spcBef>
              <a:spcAft>
                <a:spcPct val="0"/>
              </a:spcAft>
              <a:buClrTx/>
              <a:buSzTx/>
              <a:buFont typeface="Wingdings" panose="05000000000000000000" pitchFamily="2" charset="2"/>
              <a:buChar char="q"/>
              <a:tabLst/>
              <a:defRPr/>
            </a:pPr>
            <a:r>
              <a:rPr kumimoji="0" lang="en-US" sz="1400" b="0" i="0" u="none" strike="noStrike" kern="0" cap="none" spc="0" normalizeH="0" baseline="0" noProof="0" dirty="0">
                <a:ln>
                  <a:noFill/>
                </a:ln>
                <a:solidFill>
                  <a:srgbClr val="666666"/>
                </a:solidFill>
                <a:effectLst/>
                <a:uLnTx/>
                <a:uFillTx/>
                <a:latin typeface="Arial" charset="0"/>
                <a:cs typeface="Arial" charset="0"/>
              </a:rPr>
              <a:t>AI Community of Practice</a:t>
            </a:r>
          </a:p>
          <a:p>
            <a:pPr marL="257175" marR="0" lvl="0" indent="-257175" defTabSz="914400" eaLnBrk="1" fontAlgn="base" latinLnBrk="0" hangingPunct="1">
              <a:lnSpc>
                <a:spcPct val="100000"/>
              </a:lnSpc>
              <a:spcBef>
                <a:spcPct val="0"/>
              </a:spcBef>
              <a:spcAft>
                <a:spcPct val="0"/>
              </a:spcAft>
              <a:buClrTx/>
              <a:buSzTx/>
              <a:buFont typeface="Wingdings" panose="05000000000000000000" pitchFamily="2" charset="2"/>
              <a:buChar char="q"/>
              <a:tabLst/>
              <a:defRPr/>
            </a:pPr>
            <a:r>
              <a:rPr kumimoji="0" lang="en-US" sz="1400" b="0" i="0" u="none" strike="noStrike" kern="0" cap="none" spc="0" normalizeH="0" baseline="0" noProof="0" dirty="0">
                <a:ln>
                  <a:noFill/>
                </a:ln>
                <a:solidFill>
                  <a:srgbClr val="666666"/>
                </a:solidFill>
                <a:effectLst/>
                <a:uLnTx/>
                <a:uFillTx/>
                <a:latin typeface="Arial" charset="0"/>
                <a:cs typeface="Arial" charset="0"/>
              </a:rPr>
              <a:t>MIT Alliance on AI </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666666"/>
              </a:solidFill>
              <a:effectLst/>
              <a:uLnTx/>
              <a:uFillTx/>
              <a:latin typeface="Arial" charset="0"/>
              <a:cs typeface="Arial" charset="0"/>
            </a:endParaRPr>
          </a:p>
          <a:p>
            <a:pPr marL="257175" marR="0" lvl="0" indent="-257175" defTabSz="914400" eaLnBrk="1" fontAlgn="base" latinLnBrk="0" hangingPunct="1">
              <a:lnSpc>
                <a:spcPct val="100000"/>
              </a:lnSpc>
              <a:spcBef>
                <a:spcPct val="0"/>
              </a:spcBef>
              <a:spcAft>
                <a:spcPct val="0"/>
              </a:spcAft>
              <a:buClrTx/>
              <a:buSzTx/>
              <a:buFont typeface="Wingdings" panose="05000000000000000000" pitchFamily="2" charset="2"/>
              <a:buChar char="q"/>
              <a:tabLst/>
              <a:defRPr/>
            </a:pPr>
            <a:r>
              <a:rPr kumimoji="0" lang="en-US" sz="1400" b="0" i="0" u="none" strike="noStrike" kern="0" cap="none" spc="0" normalizeH="0" baseline="0" noProof="0" dirty="0">
                <a:ln>
                  <a:noFill/>
                </a:ln>
                <a:solidFill>
                  <a:srgbClr val="666666"/>
                </a:solidFill>
                <a:effectLst/>
                <a:uLnTx/>
                <a:uFillTx/>
                <a:latin typeface="Arial" charset="0"/>
                <a:cs typeface="Arial" charset="0"/>
              </a:rPr>
              <a:t>Accenture Summit on Business Impact of AI </a:t>
            </a:r>
          </a:p>
          <a:p>
            <a:pPr marL="257175" marR="0" lvl="0" indent="-257175" defTabSz="914400" eaLnBrk="1" fontAlgn="base" latinLnBrk="0" hangingPunct="1">
              <a:lnSpc>
                <a:spcPct val="100000"/>
              </a:lnSpc>
              <a:spcBef>
                <a:spcPct val="0"/>
              </a:spcBef>
              <a:spcAft>
                <a:spcPct val="0"/>
              </a:spcAft>
              <a:buClrTx/>
              <a:buSzTx/>
              <a:buFont typeface="Wingdings" panose="05000000000000000000" pitchFamily="2" charset="2"/>
              <a:buChar char="q"/>
              <a:tabLst/>
              <a:defRPr/>
            </a:pPr>
            <a:r>
              <a:rPr kumimoji="0" lang="en-US" sz="1400" b="0" i="0" u="none" strike="noStrike" kern="0" cap="none" spc="0" normalizeH="0" baseline="0" noProof="0" dirty="0">
                <a:ln>
                  <a:noFill/>
                </a:ln>
                <a:solidFill>
                  <a:srgbClr val="666666"/>
                </a:solidFill>
                <a:effectLst/>
                <a:uLnTx/>
                <a:uFillTx/>
                <a:latin typeface="Arial" charset="0"/>
                <a:cs typeface="Arial" charset="0"/>
              </a:rPr>
              <a:t>Accenture AI Ideation Challenge  </a:t>
            </a:r>
          </a:p>
          <a:p>
            <a:pPr marL="257175" marR="0" lvl="0" indent="-257175" defTabSz="914400" eaLnBrk="1" fontAlgn="base" latinLnBrk="0" hangingPunct="1">
              <a:lnSpc>
                <a:spcPct val="100000"/>
              </a:lnSpc>
              <a:spcBef>
                <a:spcPct val="0"/>
              </a:spcBef>
              <a:spcAft>
                <a:spcPct val="0"/>
              </a:spcAft>
              <a:buClrTx/>
              <a:buSzTx/>
              <a:buFont typeface="Wingdings" panose="05000000000000000000" pitchFamily="2" charset="2"/>
              <a:buChar char="ü"/>
              <a:tabLst/>
              <a:defRPr/>
            </a:pPr>
            <a:endParaRPr kumimoji="0" lang="en-US" sz="1400" b="0" i="0" u="none" strike="noStrike" kern="0" cap="none" spc="0" normalizeH="0" baseline="0" noProof="0" dirty="0">
              <a:ln>
                <a:noFill/>
              </a:ln>
              <a:solidFill>
                <a:srgbClr val="000000"/>
              </a:solidFill>
              <a:effectLst/>
              <a:uLnTx/>
              <a:uFillTx/>
              <a:latin typeface="Arial" charset="0"/>
              <a:cs typeface="Arial" charset="0"/>
            </a:endParaRPr>
          </a:p>
        </p:txBody>
      </p:sp>
    </p:spTree>
    <p:extLst>
      <p:ext uri="{BB962C8B-B14F-4D97-AF65-F5344CB8AC3E}">
        <p14:creationId xmlns:p14="http://schemas.microsoft.com/office/powerpoint/2010/main" val="213393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17F0F1-1F1D-436D-871E-008F220BB663}"/>
              </a:ext>
            </a:extLst>
          </p:cNvPr>
          <p:cNvPicPr>
            <a:picLocks noChangeAspect="1"/>
          </p:cNvPicPr>
          <p:nvPr/>
        </p:nvPicPr>
        <p:blipFill rotWithShape="1">
          <a:blip r:embed="rId2">
            <a:extLst>
              <a:ext uri="{28A0092B-C50C-407E-A947-70E740481C1C}">
                <a14:useLocalDpi xmlns:a14="http://schemas.microsoft.com/office/drawing/2010/main" val="0"/>
              </a:ext>
            </a:extLst>
          </a:blip>
          <a:srcRect b="16045"/>
          <a:stretch/>
        </p:blipFill>
        <p:spPr>
          <a:xfrm>
            <a:off x="0" y="0"/>
            <a:ext cx="12192000" cy="6858000"/>
          </a:xfrm>
          <a:prstGeom prst="rect">
            <a:avLst/>
          </a:prstGeom>
        </p:spPr>
      </p:pic>
      <p:sp>
        <p:nvSpPr>
          <p:cNvPr id="8" name="TextBox 7">
            <a:extLst>
              <a:ext uri="{FF2B5EF4-FFF2-40B4-BE49-F238E27FC236}">
                <a16:creationId xmlns:a16="http://schemas.microsoft.com/office/drawing/2014/main" id="{25CB335E-6E06-46B6-81AC-F2917EB9CBA5}"/>
              </a:ext>
            </a:extLst>
          </p:cNvPr>
          <p:cNvSpPr txBox="1"/>
          <p:nvPr/>
        </p:nvSpPr>
        <p:spPr>
          <a:xfrm>
            <a:off x="705853" y="320843"/>
            <a:ext cx="6063916" cy="2554545"/>
          </a:xfrm>
          <a:prstGeom prst="rect">
            <a:avLst/>
          </a:prstGeom>
          <a:noFill/>
          <a:ln>
            <a:noFill/>
          </a:ln>
        </p:spPr>
        <p:txBody>
          <a:bodyPr wrap="square" rtlCol="0">
            <a:spAutoFit/>
          </a:bodyPr>
          <a:lstStyle/>
          <a:p>
            <a:r>
              <a:rPr lang="en-US" sz="4000" b="1" dirty="0">
                <a:solidFill>
                  <a:schemeClr val="bg1"/>
                </a:solidFill>
                <a:latin typeface="Graphik Black" panose="020B0A03030202060203" pitchFamily="34" charset="0"/>
              </a:rPr>
              <a:t>MACHINE LEARNING</a:t>
            </a:r>
          </a:p>
          <a:p>
            <a:endParaRPr lang="en-US" sz="4000" b="1" dirty="0">
              <a:solidFill>
                <a:schemeClr val="bg1"/>
              </a:solidFill>
              <a:latin typeface="Graphik Black" panose="020B0A03030202060203" pitchFamily="34" charset="0"/>
            </a:endParaRPr>
          </a:p>
          <a:p>
            <a:r>
              <a:rPr lang="en-US" sz="4000" b="1" dirty="0">
                <a:solidFill>
                  <a:schemeClr val="bg1"/>
                </a:solidFill>
                <a:latin typeface="Graphik Black" panose="020B0A03030202060203" pitchFamily="34" charset="0"/>
              </a:rPr>
              <a:t>DEEP LEARNING</a:t>
            </a:r>
          </a:p>
          <a:p>
            <a:endParaRPr lang="en-US" sz="4000" b="1" dirty="0">
              <a:solidFill>
                <a:schemeClr val="bg1"/>
              </a:solidFill>
              <a:latin typeface="Graphik Black" panose="020B0A03030202060203" pitchFamily="34" charset="0"/>
            </a:endParaRPr>
          </a:p>
        </p:txBody>
      </p:sp>
      <p:cxnSp>
        <p:nvCxnSpPr>
          <p:cNvPr id="10" name="Straight Connector 9">
            <a:extLst>
              <a:ext uri="{FF2B5EF4-FFF2-40B4-BE49-F238E27FC236}">
                <a16:creationId xmlns:a16="http://schemas.microsoft.com/office/drawing/2014/main" id="{A66A47C0-1688-4AC2-A21F-329497EDD325}"/>
              </a:ext>
            </a:extLst>
          </p:cNvPr>
          <p:cNvCxnSpPr>
            <a:cxnSpLocks/>
          </p:cNvCxnSpPr>
          <p:nvPr/>
        </p:nvCxnSpPr>
        <p:spPr>
          <a:xfrm>
            <a:off x="577516" y="0"/>
            <a:ext cx="0" cy="250256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882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1000"/>
                                        <p:tgtEl>
                                          <p:spTgt spid="8">
                                            <p:txEl>
                                              <p:pRg st="2" end="2"/>
                                            </p:txEl>
                                          </p:spTgt>
                                        </p:tgtEl>
                                      </p:cBhvr>
                                    </p:animEffect>
                                    <p:anim calcmode="lin" valueType="num">
                                      <p:cBhvr>
                                        <p:cTn id="13"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676</TotalTime>
  <Words>2007</Words>
  <Application>Microsoft Office PowerPoint</Application>
  <PresentationFormat>Widescreen</PresentationFormat>
  <Paragraphs>350</Paragraphs>
  <Slides>31</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Arial</vt:lpstr>
      <vt:lpstr>Calibri</vt:lpstr>
      <vt:lpstr>Calibri Light</vt:lpstr>
      <vt:lpstr>Courier New</vt:lpstr>
      <vt:lpstr>Graphik</vt:lpstr>
      <vt:lpstr>Graphik (Headings)</vt:lpstr>
      <vt:lpstr>Graphik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Serrano, Ma A. D.</dc:creator>
  <cp:lastModifiedBy>Serrano, Ma A. D.</cp:lastModifiedBy>
  <cp:revision>39</cp:revision>
  <dcterms:created xsi:type="dcterms:W3CDTF">2017-09-28T05:06:28Z</dcterms:created>
  <dcterms:modified xsi:type="dcterms:W3CDTF">2018-02-06T07:12:00Z</dcterms:modified>
</cp:coreProperties>
</file>